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2" r:id="rId12"/>
    <p:sldMasterId id="2147484284" r:id="rId13"/>
    <p:sldMasterId id="2147484290" r:id="rId14"/>
    <p:sldMasterId id="2147484297" r:id="rId15"/>
    <p:sldMasterId id="2147484311" r:id="rId16"/>
    <p:sldMasterId id="2147484354" r:id="rId17"/>
  </p:sldMasterIdLst>
  <p:notesMasterIdLst>
    <p:notesMasterId r:id="rId53"/>
  </p:notesMasterIdLst>
  <p:handoutMasterIdLst>
    <p:handoutMasterId r:id="rId54"/>
  </p:handoutMasterIdLst>
  <p:sldIdLst>
    <p:sldId id="1298" r:id="rId18"/>
    <p:sldId id="1312" r:id="rId19"/>
    <p:sldId id="1313" r:id="rId20"/>
    <p:sldId id="1314" r:id="rId21"/>
    <p:sldId id="1317" r:id="rId22"/>
    <p:sldId id="1250" r:id="rId23"/>
    <p:sldId id="1251" r:id="rId24"/>
    <p:sldId id="1254" r:id="rId25"/>
    <p:sldId id="1256" r:id="rId26"/>
    <p:sldId id="1260" r:id="rId27"/>
    <p:sldId id="1262" r:id="rId28"/>
    <p:sldId id="1277" r:id="rId29"/>
    <p:sldId id="1295" r:id="rId30"/>
    <p:sldId id="1266" r:id="rId31"/>
    <p:sldId id="1265" r:id="rId32"/>
    <p:sldId id="1270" r:id="rId33"/>
    <p:sldId id="1285" r:id="rId34"/>
    <p:sldId id="1319" r:id="rId35"/>
    <p:sldId id="1297" r:id="rId36"/>
    <p:sldId id="1321" r:id="rId37"/>
    <p:sldId id="1235" r:id="rId38"/>
    <p:sldId id="1316" r:id="rId39"/>
    <p:sldId id="1315" r:id="rId40"/>
    <p:sldId id="1320" r:id="rId41"/>
    <p:sldId id="1299" r:id="rId42"/>
    <p:sldId id="1322" r:id="rId43"/>
    <p:sldId id="1300" r:id="rId44"/>
    <p:sldId id="1302" r:id="rId45"/>
    <p:sldId id="1303" r:id="rId46"/>
    <p:sldId id="1304" r:id="rId47"/>
    <p:sldId id="1305" r:id="rId48"/>
    <p:sldId id="1306" r:id="rId49"/>
    <p:sldId id="1307" r:id="rId50"/>
    <p:sldId id="1308" r:id="rId51"/>
    <p:sldId id="1309" r:id="rId52"/>
  </p:sldIdLst>
  <p:sldSz cx="12436475" cy="6994525"/>
  <p:notesSz cx="6858000" cy="91440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872DEA0D-8F94-45AA-BC25-AD046CFD8235}">
          <p14:sldIdLst>
            <p14:sldId id="1298"/>
          </p14:sldIdLst>
        </p14:section>
        <p14:section name="Azure áttekintés" id="{2D560E02-8BC0-4F79-9FF9-D3927FD2AF9D}">
          <p14:sldIdLst>
            <p14:sldId id="1312"/>
            <p14:sldId id="1313"/>
            <p14:sldId id="1314"/>
            <p14:sldId id="1317"/>
          </p14:sldIdLst>
        </p14:section>
        <p14:section name="Introduction" id="{DE0AA571-5A30-4307-BFF1-0FD78B8DF90F}">
          <p14:sldIdLst>
            <p14:sldId id="1250"/>
            <p14:sldId id="1251"/>
            <p14:sldId id="1254"/>
            <p14:sldId id="1256"/>
            <p14:sldId id="1260"/>
            <p14:sldId id="1262"/>
            <p14:sldId id="1277"/>
            <p14:sldId id="1295"/>
            <p14:sldId id="1266"/>
            <p14:sldId id="1265"/>
            <p14:sldId id="1270"/>
            <p14:sldId id="1285"/>
            <p14:sldId id="1319"/>
            <p14:sldId id="1297"/>
            <p14:sldId id="1321"/>
            <p14:sldId id="1235"/>
          </p14:sldIdLst>
        </p14:section>
        <p14:section name="Websites" id="{C2761308-A8AB-462D-9D63-90C5A8D06C38}">
          <p14:sldIdLst>
            <p14:sldId id="1316"/>
            <p14:sldId id="1315"/>
            <p14:sldId id="1320"/>
          </p14:sldIdLst>
        </p14:section>
        <p14:section name="Mobil Services" id="{11F8CF01-95A9-4560-B4F6-4E0990C0C2D7}">
          <p14:sldIdLst>
            <p14:sldId id="1299"/>
            <p14:sldId id="1322"/>
            <p14:sldId id="1300"/>
            <p14:sldId id="1302"/>
            <p14:sldId id="1303"/>
            <p14:sldId id="1304"/>
            <p14:sldId id="1305"/>
            <p14:sldId id="1306"/>
            <p14:sldId id="1307"/>
            <p14:sldId id="1308"/>
            <p14:sldId id="130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8">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4">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1325">
          <p15:clr>
            <a:srgbClr val="A4A3A4"/>
          </p15:clr>
        </p15:guide>
        <p15:guide id="12" pos="749">
          <p15:clr>
            <a:srgbClr val="A4A3A4"/>
          </p15:clr>
        </p15:guide>
        <p15:guide id="13" pos="4203">
          <p15:clr>
            <a:srgbClr val="A4A3A4"/>
          </p15:clr>
        </p15:guide>
        <p15:guide id="14" pos="3629">
          <p15:clr>
            <a:srgbClr val="A4A3A4"/>
          </p15:clr>
        </p15:guide>
        <p15:guide id="15" pos="1901">
          <p15:clr>
            <a:srgbClr val="A4A3A4"/>
          </p15:clr>
        </p15:guide>
        <p15:guide id="16" pos="3053">
          <p15:clr>
            <a:srgbClr val="A4A3A4"/>
          </p15:clr>
        </p15:guide>
        <p15:guide id="17" pos="7083">
          <p15:clr>
            <a:srgbClr val="A4A3A4"/>
          </p15:clr>
        </p15:guide>
        <p15:guide id="18" pos="4781">
          <p15:clr>
            <a:srgbClr val="A4A3A4"/>
          </p15:clr>
        </p15:guide>
        <p15:guide id="19" pos="5358">
          <p15:clr>
            <a:srgbClr val="A4A3A4"/>
          </p15:clr>
        </p15:guide>
        <p15:guide id="20" pos="5936">
          <p15:clr>
            <a:srgbClr val="A4A3A4"/>
          </p15:clr>
        </p15:guide>
        <p15:guide id="21" pos="2477">
          <p15:clr>
            <a:srgbClr val="A4A3A4"/>
          </p15:clr>
        </p15:guide>
        <p15:guide id="22" pos="6510">
          <p15:clr>
            <a:srgbClr val="A4A3A4"/>
          </p15:clr>
        </p15:guide>
        <p15:guide id="23" pos="171">
          <p15:clr>
            <a:srgbClr val="A4A3A4"/>
          </p15:clr>
        </p15:guide>
        <p15:guide id="24" pos="7663">
          <p15:clr>
            <a:srgbClr val="A4A3A4"/>
          </p15:clr>
        </p15:guide>
        <p15:guide id="25" pos="288">
          <p15:clr>
            <a:srgbClr val="A4A3A4"/>
          </p15:clr>
        </p15:guide>
        <p15:guide id="26" pos="754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 id="2" name="Orville McDonald" initials="OM" lastIdx="9" clrIdx="2">
    <p:extLst/>
  </p:cmAuthor>
  <p:cmAuthor id="3" name="Dmitry Lyalin" initials="DL" lastIdx="3"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39A6"/>
    <a:srgbClr val="42054A"/>
    <a:srgbClr val="FD9308"/>
    <a:srgbClr val="FCA609"/>
    <a:srgbClr val="5700A5"/>
    <a:srgbClr val="000000"/>
    <a:srgbClr val="797979"/>
    <a:srgbClr val="7F7F7F"/>
    <a:srgbClr val="55C5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Világos stílus 3 – 1. jelölőszín">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55" autoAdjust="0"/>
    <p:restoredTop sz="98283" autoAdjust="0"/>
  </p:normalViewPr>
  <p:slideViewPr>
    <p:cSldViewPr snapToGrid="0">
      <p:cViewPr varScale="1">
        <p:scale>
          <a:sx n="92" d="100"/>
          <a:sy n="92" d="100"/>
        </p:scale>
        <p:origin x="88" y="92"/>
      </p:cViewPr>
      <p:guideLst>
        <p:guide orient="horz" pos="187"/>
        <p:guide orient="horz" pos="763"/>
        <p:guide orient="horz" pos="1338"/>
        <p:guide orient="horz" pos="2484"/>
        <p:guide orient="horz" pos="4219"/>
        <p:guide orient="horz" pos="3067"/>
        <p:guide orient="horz" pos="3644"/>
        <p:guide orient="horz" pos="302"/>
        <p:guide orient="horz" pos="4104"/>
        <p:guide orient="horz" pos="1912"/>
        <p:guide pos="1325"/>
        <p:guide pos="749"/>
        <p:guide pos="4203"/>
        <p:guide pos="3629"/>
        <p:guide pos="1901"/>
        <p:guide pos="3053"/>
        <p:guide pos="7083"/>
        <p:guide pos="4781"/>
        <p:guide pos="5358"/>
        <p:guide pos="5936"/>
        <p:guide pos="2477"/>
        <p:guide pos="6510"/>
        <p:guide pos="171"/>
        <p:guide pos="7663"/>
        <p:guide pos="288"/>
        <p:guide pos="7546"/>
      </p:guideLst>
    </p:cSldViewPr>
  </p:slideViewPr>
  <p:notesTextViewPr>
    <p:cViewPr>
      <p:scale>
        <a:sx n="100" d="100"/>
        <a:sy n="100" d="100"/>
      </p:scale>
      <p:origin x="0" y="0"/>
    </p:cViewPr>
  </p:notesTextViewPr>
  <p:sorterViewPr>
    <p:cViewPr varScale="1">
      <p:scale>
        <a:sx n="1" d="1"/>
        <a:sy n="1" d="1"/>
      </p:scale>
      <p:origin x="0" y="0"/>
    </p:cViewPr>
  </p:sorterViewPr>
  <p:notesViewPr>
    <p:cSldViewPr showGuides="1">
      <p:cViewPr>
        <p:scale>
          <a:sx n="268" d="100"/>
          <a:sy n="268" d="100"/>
        </p:scale>
        <p:origin x="480" y="10614"/>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2.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commentAuthors" Target="commentAuthors.xml"/><Relationship Id="rId7" Type="http://schemas.openxmlformats.org/officeDocument/2006/relationships/customXml" Target="../customXml/item7.xml"/><Relationship Id="rId12" Type="http://schemas.openxmlformats.org/officeDocument/2006/relationships/slideMaster" Target="slideMasters/slideMaster1.xml"/><Relationship Id="rId17" Type="http://schemas.openxmlformats.org/officeDocument/2006/relationships/slideMaster" Target="slideMasters/slideMaster6.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Master" Target="slideMasters/slideMaster5.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4.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3.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3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3/19/2015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3/19/2015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blog.flurry.com/bid/88867/iOS-and-Android-Adoption-Explodes-Internationally"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www.slideshare.net/kleinerperkins/kpcb-internet-trends-2013" TargetMode="External"/><Relationship Id="rId4" Type="http://schemas.openxmlformats.org/officeDocument/2006/relationships/hyperlink" Target="https://intelligence.businessinsider.com/smartphones-outpacing-pcs-two-to-one-2012-11"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Speaking</a:t>
            </a:r>
            <a:r>
              <a:rPr lang="en-US" b="1" baseline="0" dirty="0" smtClean="0"/>
              <a:t> Points:</a:t>
            </a:r>
            <a:endParaRPr lang="en-US" dirty="0" smtClean="0"/>
          </a:p>
          <a:p>
            <a:pPr marL="171450" indent="-171450">
              <a:buFont typeface="Arial" pitchFamily="34" charset="0"/>
              <a:buChar char="•"/>
            </a:pPr>
            <a:r>
              <a:rPr lang="en-US" dirty="0" smtClean="0"/>
              <a:t>Windows Azure itself is deployed around the world</a:t>
            </a:r>
          </a:p>
          <a:p>
            <a:pPr marL="171450" indent="-171450">
              <a:buFont typeface="Arial" pitchFamily="34" charset="0"/>
              <a:buChar char="•"/>
            </a:pPr>
            <a:r>
              <a:rPr lang="en-US" dirty="0" smtClean="0"/>
              <a:t>With Windows Azure, we have a concept of regions, which is where you choose to place your code and run.  </a:t>
            </a:r>
          </a:p>
          <a:p>
            <a:pPr marL="171450" indent="-171450">
              <a:buFont typeface="Arial" pitchFamily="34" charset="0"/>
              <a:buChar char="•"/>
            </a:pPr>
            <a:r>
              <a:rPr lang="en-US" dirty="0" smtClean="0"/>
              <a:t>In each of the regions, we have a Microsoft datacenter. </a:t>
            </a:r>
          </a:p>
          <a:p>
            <a:pPr marL="171450" indent="-171450">
              <a:buFont typeface="Arial" pitchFamily="34" charset="0"/>
              <a:buChar char="•"/>
            </a:pPr>
            <a:r>
              <a:rPr lang="en-US" dirty="0" smtClean="0"/>
              <a:t>These datacenters are massive facilities that host 10s or in some cases hundreds of thousands of servers</a:t>
            </a:r>
          </a:p>
          <a:p>
            <a:pPr marL="171450" indent="-171450">
              <a:buFont typeface="Arial" pitchFamily="34" charset="0"/>
              <a:buChar char="•"/>
            </a:pPr>
            <a:r>
              <a:rPr lang="en-US" dirty="0" smtClean="0"/>
              <a:t>We have currently four regions in North America, two regions in Europe, and two in </a:t>
            </a:r>
            <a:r>
              <a:rPr lang="en-US" dirty="0" err="1" smtClean="0"/>
              <a:t>Aisa</a:t>
            </a:r>
            <a:endParaRPr lang="en-US" dirty="0" smtClean="0"/>
          </a:p>
          <a:p>
            <a:pPr marL="171450" indent="-171450">
              <a:buFont typeface="Arial" pitchFamily="34" charset="0"/>
              <a:buChar char="•"/>
            </a:pPr>
            <a:r>
              <a:rPr lang="en-US" dirty="0" smtClean="0"/>
              <a:t>As you can see on this slide we also have a number of CDN edge points, which we can use to cache your content and deliver it even faster for customers.  %</a:t>
            </a:r>
          </a:p>
          <a:p>
            <a:pPr marL="171450" indent="-171450">
              <a:buFont typeface="Arial" pitchFamily="34" charset="0"/>
              <a:buChar char="•"/>
            </a:pPr>
            <a:r>
              <a:rPr lang="en-US" dirty="0" smtClean="0"/>
              <a:t>What you’re going to see in the next couple months and years is that we will rapidly expand our datacenter footprint around the world, so you will have more options for running your applications. </a:t>
            </a:r>
          </a:p>
          <a:p>
            <a:pPr marL="171450" indent="-171450">
              <a:buFont typeface="Arial" pitchFamily="34" charset="0"/>
              <a:buChar char="•"/>
            </a:pPr>
            <a:r>
              <a:rPr lang="en-US" dirty="0" smtClean="0"/>
              <a:t>Once you build an application, you can choose where you want to run in the world and you can move your workloads from region to region.  </a:t>
            </a:r>
          </a:p>
          <a:p>
            <a:pPr marL="171450" indent="-171450">
              <a:buFont typeface="Arial" pitchFamily="34" charset="0"/>
              <a:buChar char="•"/>
            </a:pPr>
            <a:r>
              <a:rPr lang="en-US" dirty="0" smtClean="0"/>
              <a:t>You can also run your application in multiple regions simultaneously and just direct traffic and customers to whichever version of the app is closest to them.  </a:t>
            </a:r>
          </a:p>
          <a:p>
            <a:pPr marL="171450" indent="-171450">
              <a:buFont typeface="Arial" pitchFamily="34" charset="0"/>
              <a:buChar char="•"/>
            </a:pPr>
            <a:r>
              <a:rPr lang="en-US" dirty="0" smtClean="0"/>
              <a:t>That gives you a global footprint and a chance to reach a bigger customer base or audience in new markets</a:t>
            </a:r>
          </a:p>
          <a:p>
            <a:pPr marL="0" indent="0">
              <a:buFont typeface="Arial" pitchFamily="34" charset="0"/>
              <a:buNone/>
            </a:pPr>
            <a:endParaRPr lang="en-US" dirty="0" smtClean="0"/>
          </a:p>
          <a:p>
            <a:pPr marL="0" indent="0">
              <a:buFont typeface="Arial" pitchFamily="34" charset="0"/>
              <a:buNone/>
            </a:pPr>
            <a:r>
              <a:rPr lang="en-US" b="1" dirty="0" smtClean="0"/>
              <a:t>Notes:</a:t>
            </a:r>
          </a:p>
          <a:p>
            <a:pPr marL="171450" indent="-171450">
              <a:buFont typeface="Arial" pitchFamily="34" charset="0"/>
              <a:buChar char="•"/>
            </a:pPr>
            <a:r>
              <a:rPr lang="en-US" dirty="0" smtClean="0"/>
              <a:t>Windows Azure services such as compute and storage are now available in 8 worldwide datacenters</a:t>
            </a:r>
            <a:r>
              <a:rPr lang="en-US" baseline="0" dirty="0" smtClean="0"/>
              <a:t> with an additional 24 Content Delivery Network endpoints.  </a:t>
            </a:r>
          </a:p>
          <a:p>
            <a:pPr marL="171450" indent="-171450">
              <a:buFont typeface="Arial" pitchFamily="34" charset="0"/>
              <a:buChar char="•"/>
            </a:pPr>
            <a:r>
              <a:rPr lang="en-US" baseline="0" dirty="0" smtClean="0"/>
              <a:t>You can’t have a real cloud without a data center.   </a:t>
            </a:r>
            <a:endParaRPr lang="en-US" dirty="0" smtClean="0"/>
          </a:p>
          <a:p>
            <a:pPr lvl="2"/>
            <a:endParaRPr lang="en-US" sz="105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3/19/2015 4:51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887585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smtClean="0"/>
              <a:t>Key goal of slide</a:t>
            </a:r>
          </a:p>
          <a:p>
            <a:endParaRPr lang="en-US" sz="900" b="0" i="0" u="none" kern="1200" dirty="0" smtClean="0">
              <a:solidFill>
                <a:schemeClr val="dk1"/>
              </a:solidFill>
              <a:latin typeface="Segoe UI Light" pitchFamily="34" charset="0"/>
              <a:ea typeface="+mn-ea"/>
              <a:cs typeface="+mn-cs"/>
            </a:endParaRPr>
          </a:p>
          <a:p>
            <a:r>
              <a:rPr lang="en-US" b="1" i="1" u="sng" dirty="0" smtClean="0"/>
              <a:t>Slide Talk track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t>Transition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C1187D-DEC5-4C18-B319-657DC0E3C535}" type="datetime1">
              <a:rPr lang="en-US" smtClean="0"/>
              <a:t>3/19/2015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70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 to </a:t>
            </a:r>
            <a:r>
              <a:rPr lang="en-US" b="1" dirty="0" err="1" smtClean="0"/>
              <a:t>wirestone</a:t>
            </a:r>
            <a:r>
              <a:rPr lang="en-US" b="1" dirty="0" smtClean="0"/>
              <a:t>:</a:t>
            </a:r>
            <a:r>
              <a:rPr lang="en-US" b="1" baseline="0" dirty="0" smtClean="0"/>
              <a:t> </a:t>
            </a:r>
            <a:r>
              <a:rPr lang="en-US" baseline="0" dirty="0" smtClean="0"/>
              <a:t>This slide needs work in the visualization, it’s ugly now. </a:t>
            </a:r>
            <a:endParaRPr lang="en-US" dirty="0" smtClean="0"/>
          </a:p>
          <a:p>
            <a:endParaRPr lang="en-US" dirty="0" smtClean="0"/>
          </a:p>
          <a:p>
            <a:r>
              <a:rPr lang="en-US" dirty="0" smtClean="0"/>
              <a:t>Device optimized experience: Access to any API, performance, full</a:t>
            </a:r>
            <a:r>
              <a:rPr lang="en-US" baseline="0" dirty="0" smtClean="0"/>
              <a:t> customization per device, use of native controls, etc.</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C1187D-DEC5-4C18-B319-657DC0E3C535}" type="datetime1">
              <a:rPr lang="en-US" smtClean="0"/>
              <a:t>3/19/2015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7249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smtClean="0"/>
              <a:t>Key goal of slide</a:t>
            </a:r>
          </a:p>
          <a:p>
            <a:endParaRPr lang="en-US" sz="900" b="0" i="0" u="none" kern="1200" dirty="0" smtClean="0">
              <a:solidFill>
                <a:schemeClr val="dk1"/>
              </a:solidFill>
              <a:latin typeface="Segoe UI Light" pitchFamily="34" charset="0"/>
              <a:ea typeface="+mn-ea"/>
              <a:cs typeface="+mn-cs"/>
            </a:endParaRPr>
          </a:p>
          <a:p>
            <a:r>
              <a:rPr lang="en-US" b="1" i="1" u="sng" dirty="0" smtClean="0"/>
              <a:t>Slide Talk track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t>Transition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C1187D-DEC5-4C18-B319-657DC0E3C535}" type="datetime1">
              <a:rPr lang="en-US" smtClean="0"/>
              <a:t>3/19/2015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6178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2468">
              <a:lnSpc>
                <a:spcPct val="90000"/>
              </a:lnSpc>
              <a:spcBef>
                <a:spcPts val="600"/>
              </a:spcBef>
            </a:pP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2613131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32468">
              <a:lnSpc>
                <a:spcPct val="90000"/>
              </a:lnSpc>
              <a:spcBef>
                <a:spcPts val="600"/>
              </a:spcBef>
            </a:pPr>
            <a:r>
              <a:rPr lang="en-US" sz="900" b="1" dirty="0" smtClean="0">
                <a:gradFill>
                  <a:gsLst>
                    <a:gs pos="100000">
                      <a:srgbClr val="FFFFFF"/>
                    </a:gs>
                    <a:gs pos="0">
                      <a:srgbClr val="FFFFFF"/>
                    </a:gs>
                  </a:gsLst>
                  <a:lin ang="5400000" scaled="0"/>
                </a:gradFill>
                <a:latin typeface="Segoe UI Light"/>
                <a:ea typeface="ＭＳ Ｐゴシック" charset="0"/>
              </a:rPr>
              <a:t>[2min]</a:t>
            </a:r>
          </a:p>
          <a:p>
            <a:r>
              <a:rPr lang="en-US" sz="900" kern="1200" dirty="0" smtClean="0">
                <a:solidFill>
                  <a:schemeClr val="tx1"/>
                </a:solidFill>
                <a:effectLst/>
                <a:latin typeface="Segoe UI Light" pitchFamily="34" charset="0"/>
                <a:ea typeface="+mn-ea"/>
                <a:cs typeface="+mn-cs"/>
              </a:rPr>
              <a:t>This preview adds new project templates and tools for you to target the Apache Cordova project within Visual Studio. It is built on top the existing great HTML, CSS and JavaScript tooling in Visual Studio, but it integrates it with Apache Cordova, so you have things like </a:t>
            </a:r>
            <a:r>
              <a:rPr lang="en-US" sz="900" kern="1200" dirty="0" err="1" smtClean="0">
                <a:solidFill>
                  <a:schemeClr val="tx1"/>
                </a:solidFill>
                <a:effectLst/>
                <a:latin typeface="Segoe UI Light" pitchFamily="34" charset="0"/>
                <a:ea typeface="+mn-ea"/>
                <a:cs typeface="+mn-cs"/>
              </a:rPr>
              <a:t>intellisense</a:t>
            </a:r>
            <a:r>
              <a:rPr lang="en-US" sz="900" kern="1200" dirty="0" smtClean="0">
                <a:solidFill>
                  <a:schemeClr val="tx1"/>
                </a:solidFill>
                <a:effectLst/>
                <a:latin typeface="Segoe UI Light" pitchFamily="34" charset="0"/>
                <a:ea typeface="+mn-ea"/>
                <a:cs typeface="+mn-cs"/>
              </a:rPr>
              <a:t> support for the Cordova API, build for any targeted platform such as Android and directly from Visual Studio, run and debug the app on a device emulator or a remote device.</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cool thing about these tools is that you will naturally know how to use it if you are familiar with web development. It supports </a:t>
            </a:r>
            <a:r>
              <a:rPr lang="en-US" sz="900" kern="1200" dirty="0" err="1" smtClean="0">
                <a:solidFill>
                  <a:schemeClr val="tx1"/>
                </a:solidFill>
                <a:effectLst/>
                <a:latin typeface="Segoe UI Light" pitchFamily="34" charset="0"/>
                <a:ea typeface="+mn-ea"/>
                <a:cs typeface="+mn-cs"/>
              </a:rPr>
              <a:t>TypeScript</a:t>
            </a:r>
            <a:r>
              <a:rPr lang="en-US" sz="900" kern="1200" dirty="0" smtClean="0">
                <a:solidFill>
                  <a:schemeClr val="tx1"/>
                </a:solidFill>
                <a:effectLst/>
                <a:latin typeface="Segoe UI Light" pitchFamily="34" charset="0"/>
                <a:ea typeface="+mn-ea"/>
                <a:cs typeface="+mn-cs"/>
              </a:rPr>
              <a:t>, which is very handy for these applications that can get very complex. It also supports the most popular JavaScript frameworks that you are probably using already for your mobile web applications such as Angular, JQuery Mobile or Backbone.</a:t>
            </a:r>
          </a:p>
          <a:p>
            <a:pPr defTabSz="932468">
              <a:lnSpc>
                <a:spcPct val="90000"/>
              </a:lnSpc>
              <a:spcBef>
                <a:spcPts val="600"/>
              </a:spcBef>
            </a:pPr>
            <a:endParaRPr lang="en-US" sz="900" b="0" dirty="0" smtClean="0">
              <a:gradFill>
                <a:gsLst>
                  <a:gs pos="100000">
                    <a:srgbClr val="FFFFFF"/>
                  </a:gs>
                  <a:gs pos="0">
                    <a:srgbClr val="FFFFFF"/>
                  </a:gs>
                </a:gsLst>
                <a:lin ang="5400000" scaled="0"/>
              </a:gradFill>
              <a:latin typeface="Segoe UI Light"/>
              <a:ea typeface="ＭＳ Ｐゴシック" charset="0"/>
            </a:endParaRPr>
          </a:p>
          <a:p>
            <a:r>
              <a:rPr lang="en-US" sz="900" kern="1200" dirty="0" smtClean="0">
                <a:solidFill>
                  <a:schemeClr val="tx1"/>
                </a:solidFill>
                <a:effectLst/>
                <a:latin typeface="Segoe UI Light" pitchFamily="34" charset="0"/>
                <a:ea typeface="+mn-ea"/>
                <a:cs typeface="+mn-cs"/>
              </a:rPr>
              <a:t>Now you have the option to choose the multi-device strategy that is better for you:</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Native development with .NET</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Hybrid development with HTML and CSS</a:t>
            </a:r>
            <a:endParaRPr lang="en-US" sz="900" b="0" dirty="0" smtClean="0">
              <a:gradFill>
                <a:gsLst>
                  <a:gs pos="100000">
                    <a:srgbClr val="FFFFFF"/>
                  </a:gs>
                  <a:gs pos="0">
                    <a:srgbClr val="FFFFFF"/>
                  </a:gs>
                </a:gsLst>
                <a:lin ang="5400000" scaled="0"/>
              </a:gradFill>
              <a:latin typeface="Segoe UI Light"/>
              <a:ea typeface="ＭＳ Ｐゴシック" charset="0"/>
            </a:endParaRPr>
          </a:p>
          <a:p>
            <a:pPr defTabSz="932468">
              <a:lnSpc>
                <a:spcPct val="90000"/>
              </a:lnSpc>
              <a:spcBef>
                <a:spcPts val="600"/>
              </a:spcBef>
            </a:pPr>
            <a:endParaRPr lang="en-US" sz="900" b="1" dirty="0" smtClean="0">
              <a:gradFill>
                <a:gsLst>
                  <a:gs pos="100000">
                    <a:srgbClr val="FFFFFF"/>
                  </a:gs>
                  <a:gs pos="0">
                    <a:srgbClr val="FFFFFF"/>
                  </a:gs>
                </a:gsLst>
                <a:lin ang="5400000" scaled="0"/>
              </a:gradFill>
              <a:latin typeface="Segoe UI Light"/>
              <a:ea typeface="ＭＳ Ｐゴシック" charset="0"/>
            </a:endParaRPr>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15</a:t>
            </a:fld>
            <a:endParaRPr lang="en-US">
              <a:solidFill>
                <a:prstClr val="black"/>
              </a:solidFill>
            </a:endParaRPr>
          </a:p>
        </p:txBody>
      </p:sp>
    </p:spTree>
    <p:extLst>
      <p:ext uri="{BB962C8B-B14F-4D97-AF65-F5344CB8AC3E}">
        <p14:creationId xmlns:p14="http://schemas.microsoft.com/office/powerpoint/2010/main" val="23393361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a:t>
            </a:r>
            <a:r>
              <a:rPr lang="en-US" b="1" baseline="0" dirty="0" smtClean="0"/>
              <a:t> to </a:t>
            </a:r>
            <a:r>
              <a:rPr lang="en-US" b="1" baseline="0" dirty="0" err="1" smtClean="0"/>
              <a:t>wirestone</a:t>
            </a:r>
            <a:r>
              <a:rPr lang="en-US" b="1" baseline="0" dirty="0" smtClean="0"/>
              <a:t>:</a:t>
            </a:r>
            <a:r>
              <a:rPr lang="en-US" baseline="0" dirty="0" smtClean="0"/>
              <a:t> this slide needs a lot of design work,</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C1187D-DEC5-4C18-B319-657DC0E3C535}" type="datetime1">
              <a:rPr lang="en-US" smtClean="0"/>
              <a:t>3/19/2015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95715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smtClean="0"/>
              <a:t>Key goal of slide</a:t>
            </a:r>
          </a:p>
          <a:p>
            <a:endParaRPr lang="en-US" sz="900" b="0" i="0" u="none" kern="1200" dirty="0" smtClean="0">
              <a:solidFill>
                <a:schemeClr val="dk1"/>
              </a:solidFill>
              <a:latin typeface="Segoe UI Light" pitchFamily="34" charset="0"/>
              <a:ea typeface="+mn-ea"/>
              <a:cs typeface="+mn-cs"/>
            </a:endParaRPr>
          </a:p>
          <a:p>
            <a:r>
              <a:rPr lang="en-US" b="1" i="1" u="sng" dirty="0" smtClean="0"/>
              <a:t>Slide Talk track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t>Transition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C1187D-DEC5-4C18-B319-657DC0E3C535}" type="datetime1">
              <a:rPr lang="en-US" smtClean="0"/>
              <a:t>3/19/2015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611549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07625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19</a:t>
            </a:fld>
            <a:endParaRPr lang="en-US">
              <a:solidFill>
                <a:prstClr val="black"/>
              </a:solidFill>
            </a:endParaRPr>
          </a:p>
        </p:txBody>
      </p:sp>
    </p:spTree>
    <p:extLst>
      <p:ext uri="{BB962C8B-B14F-4D97-AF65-F5344CB8AC3E}">
        <p14:creationId xmlns:p14="http://schemas.microsoft.com/office/powerpoint/2010/main" val="2577827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1" u="sng" dirty="0" smtClean="0"/>
              <a:t>Key goal of slide</a:t>
            </a:r>
          </a:p>
          <a:p>
            <a:endParaRPr lang="en-US" sz="900" b="0" i="0" u="none" kern="1200" dirty="0" smtClean="0">
              <a:solidFill>
                <a:schemeClr val="dk1"/>
              </a:solidFill>
              <a:latin typeface="Segoe UI Light" pitchFamily="34" charset="0"/>
              <a:ea typeface="+mn-ea"/>
              <a:cs typeface="+mn-cs"/>
            </a:endParaRPr>
          </a:p>
          <a:p>
            <a:r>
              <a:rPr lang="en-US" b="1" i="1" u="sng" dirty="0" smtClean="0"/>
              <a:t>Slide Talk track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i="1" u="sng" dirty="0" smtClean="0"/>
              <a:t>Transition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0D3058A-4D41-44A3-9B41-E4E32BD78F3B}" type="datetime1">
              <a:rPr lang="en-US" smtClean="0"/>
              <a:t>3/19/2015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686526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sz="900" b="1" dirty="0" smtClean="0"/>
              <a:t>Slide Objectives:</a:t>
            </a:r>
          </a:p>
          <a:p>
            <a:pPr marL="171450" indent="-171450">
              <a:buFont typeface="Arial" pitchFamily="34" charset="0"/>
              <a:buChar char="•"/>
            </a:pPr>
            <a:r>
              <a:rPr lang="en-US" sz="900" dirty="0" smtClean="0"/>
              <a:t>Provide a high level</a:t>
            </a:r>
            <a:r>
              <a:rPr lang="en-US" sz="900" baseline="0" dirty="0" smtClean="0"/>
              <a:t> summary of </a:t>
            </a:r>
            <a:r>
              <a:rPr lang="en-US" sz="900" dirty="0" smtClean="0"/>
              <a:t>Windows</a:t>
            </a:r>
            <a:r>
              <a:rPr lang="en-US" sz="900" baseline="0" dirty="0" smtClean="0"/>
              <a:t> Azure  and what it enables at a high level</a:t>
            </a:r>
            <a:endParaRPr lang="en-US" sz="900" dirty="0" smtClean="0"/>
          </a:p>
          <a:p>
            <a:pPr marL="0" indent="0">
              <a:buFont typeface="Arial" pitchFamily="34" charset="0"/>
              <a:buNone/>
            </a:pPr>
            <a:endParaRPr lang="en-US" sz="900" dirty="0" smtClean="0"/>
          </a:p>
          <a:p>
            <a:pPr marL="0" indent="0">
              <a:buFont typeface="Arial" pitchFamily="34" charset="0"/>
              <a:buNone/>
            </a:pPr>
            <a:r>
              <a:rPr lang="en-US" sz="900" b="1" dirty="0" smtClean="0"/>
              <a:t>Speaking Points:</a:t>
            </a:r>
          </a:p>
          <a:p>
            <a:pPr marL="171450" indent="-171450">
              <a:buFont typeface="Arial" pitchFamily="34" charset="0"/>
              <a:buChar char="•"/>
            </a:pPr>
            <a:r>
              <a:rPr lang="en-US" sz="900" b="1" dirty="0" smtClean="0"/>
              <a:t>Transition:</a:t>
            </a:r>
          </a:p>
          <a:p>
            <a:pPr marL="384431" lvl="1" indent="-171450">
              <a:buFont typeface="Arial" pitchFamily="34" charset="0"/>
              <a:buChar char="•"/>
            </a:pPr>
            <a:r>
              <a:rPr lang="en-US" sz="900" dirty="0" smtClean="0"/>
              <a:t>Several of you are probably asking, just what is Windows Azure?  </a:t>
            </a:r>
          </a:p>
          <a:p>
            <a:pPr marL="171450" indent="-171450">
              <a:buFont typeface="Arial" pitchFamily="34" charset="0"/>
              <a:buChar char="•"/>
            </a:pPr>
            <a:r>
              <a:rPr lang="en-US" sz="900" b="1" dirty="0" smtClean="0"/>
              <a:t>Definition:</a:t>
            </a:r>
          </a:p>
          <a:p>
            <a:pPr marL="384431" lvl="1" indent="-171450">
              <a:buFont typeface="Arial" pitchFamily="34" charset="0"/>
              <a:buChar char="•"/>
            </a:pPr>
            <a:r>
              <a:rPr lang="en-US" sz="900" dirty="0" smtClean="0"/>
              <a:t>From a high level, Windows Azure is Microsoft’s Cloud Computing platform.</a:t>
            </a:r>
          </a:p>
          <a:p>
            <a:pPr marL="384431" lvl="1" indent="-171450">
              <a:buFont typeface="Arial" pitchFamily="34" charset="0"/>
              <a:buChar char="•"/>
            </a:pPr>
            <a:r>
              <a:rPr lang="en-US" sz="900" dirty="0" smtClean="0"/>
              <a:t>It’s designed to enable you to build, deploy, and scale</a:t>
            </a:r>
            <a:r>
              <a:rPr lang="en-US" sz="900" baseline="0" dirty="0" smtClean="0"/>
              <a:t> your applications in the cloud. </a:t>
            </a:r>
          </a:p>
          <a:p>
            <a:pPr marL="171450" lvl="0" indent="-171450">
              <a:buFont typeface="Arial" pitchFamily="34" charset="0"/>
              <a:buChar char="•"/>
            </a:pPr>
            <a:r>
              <a:rPr lang="en-US" sz="900" dirty="0" smtClean="0"/>
              <a:t>Over the last year, we’ve been focused on three core tenants with Windows</a:t>
            </a:r>
            <a:r>
              <a:rPr lang="en-US" sz="900" baseline="0" dirty="0" smtClean="0"/>
              <a:t> Azure – which you will see reflected throughout this keynote.</a:t>
            </a:r>
          </a:p>
          <a:p>
            <a:pPr marL="384431" lvl="1" indent="-171450">
              <a:buFont typeface="Arial" pitchFamily="34" charset="0"/>
              <a:buChar char="•"/>
            </a:pPr>
            <a:r>
              <a:rPr lang="en-US" sz="900" b="1" dirty="0" smtClean="0"/>
              <a:t>Flexible</a:t>
            </a:r>
          </a:p>
          <a:p>
            <a:pPr marL="499520" lvl="2" indent="-171450">
              <a:buFont typeface="Arial" pitchFamily="34" charset="0"/>
              <a:buChar char="•"/>
            </a:pPr>
            <a:r>
              <a:rPr lang="en-US" sz="900" dirty="0" smtClean="0"/>
              <a:t>The first is to make it Windows Azure really </a:t>
            </a:r>
            <a:r>
              <a:rPr lang="en-US" sz="900" baseline="0" dirty="0" smtClean="0"/>
              <a:t>flexible and able to handle pretty much any workload on top of it.</a:t>
            </a:r>
          </a:p>
          <a:p>
            <a:pPr marL="499520" lvl="2" indent="-171450">
              <a:buFont typeface="Arial" pitchFamily="34" charset="0"/>
              <a:buChar char="•"/>
            </a:pPr>
            <a:r>
              <a:rPr lang="en-US" sz="900" dirty="0" smtClean="0"/>
              <a:t>When we introduced Windows Azure a few years ago, we pioneered</a:t>
            </a:r>
            <a:r>
              <a:rPr lang="en-US" sz="900" baseline="0" dirty="0" smtClean="0"/>
              <a:t> the concept of Platform as a Service, by providing a set of scalable, managed services that you can advantage of as a developer [to compose applications]</a:t>
            </a:r>
          </a:p>
          <a:p>
            <a:pPr marL="499520" lvl="2" indent="-171450">
              <a:buFont typeface="Arial" pitchFamily="34" charset="0"/>
              <a:buChar char="•"/>
            </a:pPr>
            <a:r>
              <a:rPr lang="en-US" sz="900" baseline="0" dirty="0" smtClean="0"/>
              <a:t>We continue to push that forward with a bunch of great features that you will see in a few minutes</a:t>
            </a:r>
          </a:p>
          <a:p>
            <a:pPr marL="499520" lvl="2" indent="-171450">
              <a:buFont typeface="Arial" pitchFamily="34" charset="0"/>
              <a:buChar char="•"/>
            </a:pPr>
            <a:r>
              <a:rPr lang="en-US" sz="900" baseline="0" dirty="0" smtClean="0"/>
              <a:t>This past year we have also enabled a concept called infrastructure as a service, which is the ability to host and scale durable virtual machines in the cloud as well.</a:t>
            </a:r>
          </a:p>
          <a:p>
            <a:pPr marL="499520" lvl="2" indent="-171450">
              <a:buFont typeface="Arial" pitchFamily="34" charset="0"/>
              <a:buChar char="•"/>
            </a:pPr>
            <a:r>
              <a:rPr lang="en-US" sz="900" baseline="0" dirty="0" smtClean="0"/>
              <a:t>With Windows Azure’s support for infrastructure as a service, you can install Windows or Linux and more easily migrate existing applications and workloads.</a:t>
            </a:r>
          </a:p>
          <a:p>
            <a:pPr marL="499520" lvl="2" indent="-171450">
              <a:buFont typeface="Arial" pitchFamily="34" charset="0"/>
              <a:buChar char="•"/>
            </a:pPr>
            <a:r>
              <a:rPr lang="en-US" sz="900" baseline="0" dirty="0" smtClean="0"/>
              <a:t>This combination of the ability to run both platform as a service and infrastructure as a service together ends up being a really powerful combination and makes Windows Azure super flexible. </a:t>
            </a:r>
          </a:p>
          <a:p>
            <a:pPr marL="384431" lvl="1" indent="-171450">
              <a:buFont typeface="Arial" pitchFamily="34" charset="0"/>
              <a:buChar char="•"/>
            </a:pPr>
            <a:r>
              <a:rPr lang="en-US" sz="900" b="1" baseline="0" dirty="0" smtClean="0"/>
              <a:t>Open</a:t>
            </a:r>
          </a:p>
          <a:p>
            <a:pPr marL="499520" lvl="2" indent="-171450">
              <a:buFont typeface="Arial" pitchFamily="34" charset="0"/>
              <a:buChar char="•"/>
            </a:pPr>
            <a:r>
              <a:rPr lang="en-US" sz="900" baseline="0" dirty="0" smtClean="0"/>
              <a:t>We also focused a lot this year on making Windows Azure even more open.</a:t>
            </a:r>
          </a:p>
          <a:p>
            <a:pPr marL="499520" marR="0" lvl="2"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With Windows Azure you can use your choice of operating systems, your choice of frameworks, and your choice of tools.</a:t>
            </a:r>
          </a:p>
          <a:p>
            <a:pPr marL="654296" lvl="3" indent="-171450">
              <a:buFont typeface="Arial" pitchFamily="34" charset="0"/>
              <a:buChar char="•"/>
            </a:pPr>
            <a:r>
              <a:rPr lang="en-US" sz="900" baseline="0" dirty="0" smtClean="0"/>
              <a:t>This really opens up the most possibilities in terms of building on the platform</a:t>
            </a:r>
          </a:p>
          <a:p>
            <a:pPr marL="499520" lvl="2" indent="-171450">
              <a:buFont typeface="Arial" pitchFamily="34" charset="0"/>
              <a:buChar char="•"/>
            </a:pPr>
            <a:r>
              <a:rPr lang="en-US" sz="900" baseline="0" dirty="0" smtClean="0"/>
              <a:t>Another aspect of this openness is to use open protocols whenever possible.  </a:t>
            </a:r>
          </a:p>
          <a:p>
            <a:pPr marL="654296" lvl="3" indent="-171450">
              <a:buFont typeface="Arial" pitchFamily="34" charset="0"/>
              <a:buChar char="•"/>
            </a:pPr>
            <a:r>
              <a:rPr lang="en-US" sz="900" baseline="0" dirty="0" smtClean="0"/>
              <a:t>For example, we use the </a:t>
            </a:r>
            <a:r>
              <a:rPr lang="en-US" sz="900" baseline="0" dirty="0" err="1" smtClean="0"/>
              <a:t>memcachD</a:t>
            </a:r>
            <a:r>
              <a:rPr lang="en-US" sz="900" baseline="0" dirty="0" smtClean="0"/>
              <a:t> protocol for  our Caching service, we now support the AMQP protocol for our Service Bus messaging service, and all of the managed services are exposed through simple REST-based APIs that can be called from any framework or language.  </a:t>
            </a:r>
          </a:p>
          <a:p>
            <a:pPr marL="654296" lvl="3" indent="-171450">
              <a:buFont typeface="Arial" pitchFamily="34" charset="0"/>
              <a:buChar char="•"/>
            </a:pPr>
            <a:r>
              <a:rPr lang="en-US" sz="900" baseline="0" dirty="0" smtClean="0"/>
              <a:t>This enables you to interoperate very easily with our services and integrate with what you already have</a:t>
            </a:r>
          </a:p>
          <a:p>
            <a:pPr marL="499520" marR="0" lvl="2"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baseline="0" dirty="0" smtClean="0"/>
              <a:t>We’ve also taken all of our SDKs for Windows Azure and released them under an Apache 2 open source license and hosted them on </a:t>
            </a:r>
            <a:r>
              <a:rPr lang="en-US" sz="900" baseline="0" dirty="0" err="1" smtClean="0"/>
              <a:t>GitHub</a:t>
            </a:r>
            <a:r>
              <a:rPr lang="en-US" sz="900" baseline="0" dirty="0" smtClean="0"/>
              <a:t>.</a:t>
            </a:r>
            <a:endParaRPr lang="en-US" sz="900" dirty="0" smtClean="0"/>
          </a:p>
          <a:p>
            <a:pPr marL="384431" lvl="1" indent="-171450">
              <a:buFont typeface="Arial" pitchFamily="34" charset="0"/>
              <a:buChar char="•"/>
            </a:pPr>
            <a:r>
              <a:rPr lang="en-US" sz="900" b="1" baseline="0" dirty="0" smtClean="0"/>
              <a:t>Solid</a:t>
            </a:r>
          </a:p>
          <a:p>
            <a:pPr marL="499520" lvl="2" indent="-171450">
              <a:buFont typeface="Arial" pitchFamily="34" charset="0"/>
              <a:buChar char="•"/>
            </a:pPr>
            <a:r>
              <a:rPr lang="en-US" sz="900" baseline="0" dirty="0" smtClean="0"/>
              <a:t>Lastly, we’ve focused a lot during the last year on making Windows Azure a really solid platform.  One that you can bet your business on and that you know will be reliable.  </a:t>
            </a:r>
          </a:p>
          <a:p>
            <a:pPr marL="499520" lvl="2" indent="-171450">
              <a:buFont typeface="Arial" pitchFamily="34" charset="0"/>
              <a:buChar char="•"/>
            </a:pPr>
            <a:r>
              <a:rPr lang="en-US" sz="900" baseline="0" dirty="0" smtClean="0"/>
              <a:t>Built in across the platform is support for redundancy and across our managed services we provide guaranteed SLAs that you can bet on and know that your applications will scale and scale reliably. </a:t>
            </a:r>
          </a:p>
          <a:p>
            <a:pPr marL="171450" lvl="0" indent="-171450">
              <a:buFont typeface="Arial" pitchFamily="34" charset="0"/>
              <a:buChar char="•"/>
            </a:pPr>
            <a:r>
              <a:rPr lang="en-US" sz="900" b="1" baseline="0" dirty="0" smtClean="0"/>
              <a:t>Summary</a:t>
            </a:r>
          </a:p>
          <a:p>
            <a:pPr marL="384431" lvl="1" indent="-171450">
              <a:buFont typeface="Arial" pitchFamily="34" charset="0"/>
              <a:buChar char="•"/>
            </a:pPr>
            <a:r>
              <a:rPr lang="en-US" sz="900" baseline="0" dirty="0" smtClean="0"/>
              <a:t>We believe the end result is truly a unique model</a:t>
            </a:r>
          </a:p>
          <a:p>
            <a:pPr marL="384431" lvl="1" indent="-171450">
              <a:buFont typeface="Arial" pitchFamily="34" charset="0"/>
              <a:buChar char="•"/>
            </a:pPr>
            <a:r>
              <a:rPr lang="en-US" sz="900" baseline="0" dirty="0" smtClean="0"/>
              <a:t>You can now use both platform as a service and infrastructure as a service *together*</a:t>
            </a:r>
          </a:p>
          <a:p>
            <a:pPr marL="384431" lvl="1" indent="-171450">
              <a:buFont typeface="Arial" pitchFamily="34" charset="0"/>
              <a:buChar char="•"/>
            </a:pPr>
            <a:r>
              <a:rPr lang="en-US" sz="900" baseline="0" dirty="0" smtClean="0"/>
              <a:t>You can now use the best of the Microsoft ecosystem and the best of the open source ecosystem *together*</a:t>
            </a:r>
          </a:p>
          <a:p>
            <a:pPr marL="384431" lvl="1" indent="-171450">
              <a:buFont typeface="Arial" pitchFamily="34" charset="0"/>
              <a:buChar char="•"/>
            </a:pPr>
            <a:r>
              <a:rPr lang="en-US" sz="900" baseline="0" dirty="0" smtClean="0"/>
              <a:t>Enabling you to build better and more scalable solutions. </a:t>
            </a:r>
          </a:p>
          <a:p>
            <a:pPr marL="654296" lvl="3" indent="-171450">
              <a:buFont typeface="Arial" pitchFamily="34" charset="0"/>
              <a:buChar char="•"/>
            </a:pPr>
            <a:endParaRPr lang="en-US" sz="900" baseline="0" dirty="0" smtClean="0"/>
          </a:p>
          <a:p>
            <a:pPr marL="0" lvl="0" indent="0">
              <a:buFont typeface="Arial" pitchFamily="34" charset="0"/>
              <a:buNone/>
            </a:pPr>
            <a:r>
              <a:rPr lang="en-US" sz="900" b="1" baseline="0" dirty="0" smtClean="0"/>
              <a:t>Notes:</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900" dirty="0" smtClean="0"/>
              <a:t>Comprehensive set of services that enable you to build, host and scale applications in Microsoft datacenters  </a:t>
            </a:r>
          </a:p>
          <a:p>
            <a:pPr marL="171450" marR="0" lvl="0" indent="-17145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smtClean="0"/>
              <a:t>Windows Azure is an open and flexible cloud platform that enables you to quickly build, deploy and manage applications across a global network of Microsoft-managed datacenters. You can build applications using any language, tool or framework. And you can integrate your public cloud applications with your existing IT environment. </a:t>
            </a:r>
            <a:endParaRPr lang="en-US" sz="900" dirty="0" smtClean="0"/>
          </a:p>
        </p:txBody>
      </p:sp>
      <p:sp>
        <p:nvSpPr>
          <p:cNvPr id="4" name="Slide Number Placeholder 3"/>
          <p:cNvSpPr>
            <a:spLocks noGrp="1"/>
          </p:cNvSpPr>
          <p:nvPr>
            <p:ph type="sldNum" sz="quarter" idx="10"/>
          </p:nvPr>
        </p:nvSpPr>
        <p:spPr/>
        <p:txBody>
          <a:bodyPr/>
          <a:lstStyle/>
          <a:p>
            <a:fld id="{82AABF77-E2E4-44CA-BA5C-65E132CF08D8}"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5098511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600"/>
              </a:spcAft>
              <a:buNone/>
            </a:pPr>
            <a:r>
              <a:rPr lang="en-US" sz="1200" dirty="0" smtClean="0"/>
              <a:t>Use ASP.NET, ASP, PHP, or Node.js</a:t>
            </a:r>
          </a:p>
          <a:p>
            <a:pPr marL="0" indent="0">
              <a:lnSpc>
                <a:spcPct val="100000"/>
              </a:lnSpc>
              <a:spcAft>
                <a:spcPts val="600"/>
              </a:spcAft>
              <a:buNone/>
            </a:pPr>
            <a:r>
              <a:rPr lang="en-US" sz="1200" dirty="0" smtClean="0"/>
              <a:t>SQL Azure or MySQL databases</a:t>
            </a:r>
          </a:p>
          <a:p>
            <a:pPr marL="0" indent="0">
              <a:lnSpc>
                <a:spcPct val="100000"/>
              </a:lnSpc>
              <a:spcAft>
                <a:spcPts val="600"/>
              </a:spcAft>
              <a:buNone/>
            </a:pPr>
            <a:r>
              <a:rPr lang="en-US" sz="1200" dirty="0" smtClean="0"/>
              <a:t>Start with open source apps and frameworks</a:t>
            </a:r>
            <a:r>
              <a:rPr lang="hu-HU" sz="1200" dirty="0" smtClean="0"/>
              <a:t> (LAMP)</a:t>
            </a:r>
            <a:endParaRPr lang="en-US" sz="1200" dirty="0" smtClean="0"/>
          </a:p>
          <a:p>
            <a:pPr marL="0" indent="0">
              <a:lnSpc>
                <a:spcPct val="100000"/>
              </a:lnSpc>
              <a:spcAft>
                <a:spcPts val="600"/>
              </a:spcAft>
              <a:buNone/>
            </a:pPr>
            <a:r>
              <a:rPr lang="en-US" sz="1200" dirty="0" smtClean="0"/>
              <a:t>Develop with VS and </a:t>
            </a:r>
            <a:r>
              <a:rPr lang="en-US" sz="1200" dirty="0" err="1" smtClean="0"/>
              <a:t>WebMatrix</a:t>
            </a:r>
            <a:endParaRPr lang="en-US" sz="1200" dirty="0" smtClean="0"/>
          </a:p>
          <a:p>
            <a:pPr marL="0" indent="0">
              <a:lnSpc>
                <a:spcPct val="100000"/>
              </a:lnSpc>
              <a:spcAft>
                <a:spcPts val="600"/>
              </a:spcAft>
              <a:buNone/>
            </a:pPr>
            <a:r>
              <a:rPr lang="en-US" sz="1200" dirty="0" smtClean="0"/>
              <a:t>Supports any Web development tool on any platform (Windows, OSX, Linux)</a:t>
            </a:r>
          </a:p>
          <a:p>
            <a:pPr marL="0" indent="0">
              <a:lnSpc>
                <a:spcPct val="100000"/>
              </a:lnSpc>
              <a:spcAft>
                <a:spcPts val="600"/>
              </a:spcAft>
              <a:buNone/>
            </a:pPr>
            <a:r>
              <a:rPr lang="en-US" sz="1200" dirty="0" smtClean="0"/>
              <a:t>Rapid deployment for quick iteration</a:t>
            </a:r>
          </a:p>
          <a:p>
            <a:pPr marL="0" indent="0">
              <a:lnSpc>
                <a:spcPct val="100000"/>
              </a:lnSpc>
              <a:spcAft>
                <a:spcPts val="600"/>
              </a:spcAft>
              <a:buNone/>
            </a:pPr>
            <a:r>
              <a:rPr lang="en-US" sz="1200" dirty="0" smtClean="0"/>
              <a:t>Integrated source control with Team Foundation Server (TFS) and </a:t>
            </a:r>
            <a:r>
              <a:rPr lang="en-US" sz="1200" dirty="0" err="1" smtClean="0"/>
              <a:t>Git</a:t>
            </a:r>
            <a:endParaRPr lang="en-US" sz="1200" dirty="0" smtClean="0"/>
          </a:p>
          <a:p>
            <a:pPr marL="0" indent="0">
              <a:lnSpc>
                <a:spcPct val="100000"/>
              </a:lnSpc>
              <a:spcAft>
                <a:spcPts val="600"/>
              </a:spcAft>
              <a:buNone/>
            </a:pPr>
            <a:r>
              <a:rPr lang="en-US" sz="1200" dirty="0" smtClean="0"/>
              <a:t>Built-in monitoring of </a:t>
            </a:r>
            <a:r>
              <a:rPr lang="en-US" sz="1200" dirty="0" err="1" smtClean="0"/>
              <a:t>perf</a:t>
            </a:r>
            <a:r>
              <a:rPr lang="en-US" sz="1200" dirty="0" smtClean="0"/>
              <a:t> and usage data</a:t>
            </a:r>
            <a:r>
              <a:rPr lang="hu-HU" sz="1200" dirty="0" smtClean="0"/>
              <a:t>, Application Insights</a:t>
            </a:r>
            <a:endParaRPr lang="en-US" sz="1200" dirty="0" smtClean="0"/>
          </a:p>
          <a:p>
            <a:pPr marL="0" indent="0">
              <a:lnSpc>
                <a:spcPct val="100000"/>
              </a:lnSpc>
              <a:spcAft>
                <a:spcPts val="600"/>
              </a:spcAft>
              <a:buNone/>
            </a:pPr>
            <a:r>
              <a:rPr lang="en-US" sz="1200" dirty="0" smtClean="0"/>
              <a:t>Quick access to request logs, failed requests diagnostics and diagnostics</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157207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r>
              <a:rPr lang="en-US" dirty="0" smtClean="0"/>
              <a:t>Explain that</a:t>
            </a:r>
            <a:r>
              <a:rPr lang="en-US" baseline="0" dirty="0" smtClean="0"/>
              <a:t> Windows Azure Web Sites supports Classic ASP, ASP.NET, PHP, and Node.js out of the box and that you can also host any custom </a:t>
            </a:r>
            <a:r>
              <a:rPr lang="en-US" baseline="0" dirty="0" err="1" smtClean="0"/>
              <a:t>FastCGI</a:t>
            </a:r>
            <a:r>
              <a:rPr lang="en-US" baseline="0" dirty="0" smtClean="0"/>
              <a:t> handler.</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Segoe UI" pitchFamily="34" charset="0"/>
                <a:ea typeface="+mn-ea"/>
                <a:cs typeface="+mn-cs"/>
              </a:rPr>
              <a:t>Notes:</a:t>
            </a:r>
            <a:endParaRPr lang="en-US" sz="1200" kern="1200" dirty="0" smtClean="0">
              <a:solidFill>
                <a:schemeClr val="tx1"/>
              </a:solidFill>
              <a:effectLst/>
              <a:latin typeface="Segoe UI"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t>23</a:t>
            </a:fld>
            <a:endParaRPr lang="en-US"/>
          </a:p>
        </p:txBody>
      </p:sp>
    </p:spTree>
    <p:extLst>
      <p:ext uri="{BB962C8B-B14F-4D97-AF65-F5344CB8AC3E}">
        <p14:creationId xmlns:p14="http://schemas.microsoft.com/office/powerpoint/2010/main" val="2792706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Getting Started</a:t>
            </a:r>
          </a:p>
          <a:p>
            <a:pPr marL="171450" indent="-171450">
              <a:buFontTx/>
              <a:buChar char="•"/>
            </a:pPr>
            <a:r>
              <a:rPr lang="en-US" dirty="0" smtClean="0"/>
              <a:t>Go</a:t>
            </a:r>
            <a:r>
              <a:rPr lang="en-US" baseline="0" dirty="0" smtClean="0"/>
              <a:t> to the portal</a:t>
            </a:r>
          </a:p>
          <a:p>
            <a:pPr marL="171450" indent="-171450">
              <a:buFontTx/>
              <a:buChar char="•"/>
            </a:pPr>
            <a:r>
              <a:rPr lang="en-US" baseline="0" dirty="0" smtClean="0"/>
              <a:t>Create a new mobile service (Node backend works with most of deck)</a:t>
            </a:r>
          </a:p>
          <a:p>
            <a:pPr marL="171450" indent="-171450">
              <a:buFontTx/>
              <a:buChar char="•"/>
            </a:pPr>
            <a:r>
              <a:rPr lang="en-US" baseline="0" dirty="0" smtClean="0"/>
              <a:t>Walk through Getting started screen</a:t>
            </a:r>
          </a:p>
          <a:p>
            <a:pPr marL="171450" indent="-171450">
              <a:buFontTx/>
              <a:buChar char="•"/>
            </a:pPr>
            <a:r>
              <a:rPr lang="en-US" baseline="0" dirty="0" smtClean="0"/>
              <a:t>Choose platform</a:t>
            </a:r>
          </a:p>
          <a:p>
            <a:pPr marL="171450" indent="-171450">
              <a:buFontTx/>
              <a:buChar char="•"/>
            </a:pPr>
            <a:r>
              <a:rPr lang="en-US" baseline="0" dirty="0" smtClean="0"/>
              <a:t>Download quick start</a:t>
            </a:r>
          </a:p>
          <a:p>
            <a:pPr marL="171450" indent="-171450">
              <a:buFontTx/>
              <a:buChar char="•"/>
            </a:pPr>
            <a:r>
              <a:rPr lang="en-US" baseline="0" dirty="0" smtClean="0"/>
              <a:t>Run quick start</a:t>
            </a:r>
          </a:p>
          <a:p>
            <a:pPr marL="171450" indent="-171450">
              <a:buFontTx/>
              <a:buChar char="•"/>
            </a:pPr>
            <a:r>
              <a:rPr lang="en-US" baseline="0" dirty="0" smtClean="0"/>
              <a:t>Save and update data</a:t>
            </a:r>
          </a:p>
          <a:p>
            <a:pPr marL="171450" indent="-171450">
              <a:buFontTx/>
              <a:buChar char="•"/>
            </a:pPr>
            <a:r>
              <a:rPr lang="en-US" baseline="0" dirty="0" smtClean="0"/>
              <a:t>Show data in portal (Node)</a:t>
            </a:r>
          </a:p>
          <a:p>
            <a:pPr marL="171450" indent="-171450">
              <a:buFontTx/>
              <a:buChar char="•"/>
            </a:pPr>
            <a:r>
              <a:rPr lang="en-US" baseline="0" dirty="0" smtClean="0"/>
              <a:t>Walk through client code that deals with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5176712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3030311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Getting Started</a:t>
            </a:r>
          </a:p>
          <a:p>
            <a:pPr marL="171450" indent="-171450">
              <a:buFontTx/>
              <a:buChar char="•"/>
            </a:pPr>
            <a:r>
              <a:rPr lang="en-US" dirty="0" smtClean="0"/>
              <a:t>Go</a:t>
            </a:r>
            <a:r>
              <a:rPr lang="en-US" baseline="0" dirty="0" smtClean="0"/>
              <a:t> to the portal</a:t>
            </a:r>
          </a:p>
          <a:p>
            <a:pPr marL="171450" indent="-171450">
              <a:buFontTx/>
              <a:buChar char="•"/>
            </a:pPr>
            <a:r>
              <a:rPr lang="en-US" baseline="0" dirty="0" smtClean="0"/>
              <a:t>Create a new mobile service (Node backend works with most of deck)</a:t>
            </a:r>
          </a:p>
          <a:p>
            <a:pPr marL="171450" indent="-171450">
              <a:buFontTx/>
              <a:buChar char="•"/>
            </a:pPr>
            <a:r>
              <a:rPr lang="en-US" baseline="0" dirty="0" smtClean="0"/>
              <a:t>Walk through Getting started screen</a:t>
            </a:r>
          </a:p>
          <a:p>
            <a:pPr marL="171450" indent="-171450">
              <a:buFontTx/>
              <a:buChar char="•"/>
            </a:pPr>
            <a:r>
              <a:rPr lang="en-US" baseline="0" dirty="0" smtClean="0"/>
              <a:t>Choose platform</a:t>
            </a:r>
          </a:p>
          <a:p>
            <a:pPr marL="171450" indent="-171450">
              <a:buFontTx/>
              <a:buChar char="•"/>
            </a:pPr>
            <a:r>
              <a:rPr lang="en-US" baseline="0" dirty="0" smtClean="0"/>
              <a:t>Download quick start</a:t>
            </a:r>
          </a:p>
          <a:p>
            <a:pPr marL="171450" indent="-171450">
              <a:buFontTx/>
              <a:buChar char="•"/>
            </a:pPr>
            <a:r>
              <a:rPr lang="en-US" baseline="0" dirty="0" smtClean="0"/>
              <a:t>Run quick start</a:t>
            </a:r>
          </a:p>
          <a:p>
            <a:pPr marL="171450" indent="-171450">
              <a:buFontTx/>
              <a:buChar char="•"/>
            </a:pPr>
            <a:r>
              <a:rPr lang="en-US" baseline="0" dirty="0" smtClean="0"/>
              <a:t>Save and update data</a:t>
            </a:r>
          </a:p>
          <a:p>
            <a:pPr marL="171450" indent="-171450">
              <a:buFontTx/>
              <a:buChar char="•"/>
            </a:pPr>
            <a:r>
              <a:rPr lang="en-US" baseline="0" dirty="0" smtClean="0"/>
              <a:t>Show data in portal (Node)</a:t>
            </a:r>
          </a:p>
          <a:p>
            <a:pPr marL="171450" indent="-171450">
              <a:buFontTx/>
              <a:buChar char="•"/>
            </a:pPr>
            <a:r>
              <a:rPr lang="en-US" baseline="0" dirty="0" smtClean="0"/>
              <a:t>Walk through client code that deals with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t>27</a:t>
            </a:fld>
            <a:endParaRPr lang="en-US"/>
          </a:p>
        </p:txBody>
      </p:sp>
    </p:spTree>
    <p:extLst>
      <p:ext uri="{BB962C8B-B14F-4D97-AF65-F5344CB8AC3E}">
        <p14:creationId xmlns:p14="http://schemas.microsoft.com/office/powerpoint/2010/main" val="32888388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notes</a:t>
            </a:r>
          </a:p>
          <a:p>
            <a:pPr marL="171450" indent="-171450">
              <a:buFontTx/>
              <a:buChar char="•"/>
            </a:pPr>
            <a:r>
              <a:rPr lang="en-US" dirty="0" smtClean="0"/>
              <a:t>Subject change: Scheduler</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358224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Schedule jobs</a:t>
            </a:r>
            <a:r>
              <a:rPr lang="en-US" baseline="0" dirty="0" smtClean="0"/>
              <a:t> (scripts) can be run by the scheduler</a:t>
            </a:r>
          </a:p>
          <a:p>
            <a:pPr marL="171450" indent="-171450">
              <a:buFontTx/>
              <a:buChar char="•"/>
            </a:pPr>
            <a:r>
              <a:rPr lang="en-US" baseline="0" dirty="0" smtClean="0"/>
              <a:t>Ideal for any backend job processing (regular push notification, remove old data, </a:t>
            </a:r>
            <a:r>
              <a:rPr lang="en-US" baseline="0" dirty="0" err="1" smtClean="0"/>
              <a:t>etc</a:t>
            </a:r>
            <a:r>
              <a:rPr lang="en-US" baseline="0" dirty="0" smtClean="0"/>
              <a:t>)</a:t>
            </a:r>
          </a:p>
          <a:p>
            <a:pPr marL="171450" indent="-171450">
              <a:buFontTx/>
              <a:buChar char="•"/>
            </a:pPr>
            <a:r>
              <a:rPr lang="en-US" baseline="0" dirty="0" smtClean="0"/>
              <a:t>Length and how often you can run job based off tier of your mobile service</a:t>
            </a:r>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852813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endParaRPr lang="en-US" dirty="0"/>
          </a:p>
          <a:p>
            <a:pPr marL="171450" indent="-171450">
              <a:buFontTx/>
              <a:buChar char="•"/>
            </a:pPr>
            <a:r>
              <a:rPr lang="en-US" baseline="0" dirty="0" smtClean="0"/>
              <a:t>Subject change: Script source control</a:t>
            </a:r>
          </a:p>
          <a:p>
            <a:pPr marL="171450" indent="-171450">
              <a:buFontTx/>
              <a:buChar char="•"/>
            </a:pPr>
            <a:endParaRPr lang="en-US"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2963355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Script</a:t>
            </a:r>
            <a:r>
              <a:rPr lang="en-US" baseline="0" dirty="0" smtClean="0"/>
              <a:t> source control creates GIT repo for all scripts and permission JSON files</a:t>
            </a:r>
          </a:p>
          <a:p>
            <a:pPr marL="171450" indent="-171450">
              <a:buFontTx/>
              <a:buChar char="•"/>
            </a:pPr>
            <a:r>
              <a:rPr lang="en-US" baseline="0" dirty="0" smtClean="0"/>
              <a:t>Enables you to pull scripts down and edit locally</a:t>
            </a:r>
          </a:p>
          <a:p>
            <a:pPr marL="171450" indent="-171450">
              <a:buFontTx/>
              <a:buChar char="•"/>
            </a:pPr>
            <a:r>
              <a:rPr lang="en-US" baseline="0" dirty="0" smtClean="0"/>
              <a:t>Lets you create shared scripts to reuse code</a:t>
            </a:r>
          </a:p>
          <a:p>
            <a:pPr marL="171450" indent="-171450">
              <a:buFontTx/>
              <a:buChar char="•"/>
            </a:pPr>
            <a:r>
              <a:rPr lang="en-US" baseline="0" dirty="0" smtClean="0"/>
              <a:t>Enables installing of NPM modules (Node)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9278234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Subject change: diagnostics,</a:t>
            </a:r>
            <a:r>
              <a:rPr lang="en-US" baseline="0" dirty="0" smtClean="0"/>
              <a:t> logging, scale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58956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0513" y="708025"/>
            <a:ext cx="6300787" cy="3544888"/>
          </a:xfrm>
        </p:spPr>
      </p:sp>
      <p:sp>
        <p:nvSpPr>
          <p:cNvPr id="3" name="Notes Placeholder 2"/>
          <p:cNvSpPr>
            <a:spLocks noGrp="1"/>
          </p:cNvSpPr>
          <p:nvPr>
            <p:ph type="body" idx="1"/>
          </p:nvPr>
        </p:nvSpPr>
        <p:spPr/>
        <p:txBody>
          <a:bodyPr>
            <a:normAutofit/>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Slide Objectives:</a:t>
            </a:r>
            <a:endParaRPr lang="en-US" sz="1600" kern="1200" dirty="0" smtClean="0">
              <a:solidFill>
                <a:schemeClr val="tx1"/>
              </a:solidFill>
              <a:effectLst/>
              <a:latin typeface="Segoe UI" pitchFamily="34" charset="0"/>
              <a:ea typeface="+mn-ea"/>
              <a:cs typeface="+mn-cs"/>
            </a:endParaRPr>
          </a:p>
          <a:p>
            <a:r>
              <a:rPr lang="en-US" dirty="0" smtClean="0"/>
              <a:t>Explain the difference</a:t>
            </a:r>
            <a:r>
              <a:rPr lang="en-US" baseline="0" dirty="0" smtClean="0"/>
              <a:t>s between traditional self-hosting and the three options of Windows Azure hosting.</a:t>
            </a:r>
          </a:p>
          <a:p>
            <a:endParaRPr lang="en-US" baseline="0" dirty="0" smtClean="0"/>
          </a:p>
          <a:p>
            <a:pPr marL="0" marR="0" indent="0" algn="l" defTabSz="1218987" rtl="0" eaLnBrk="1" fontAlgn="auto" latinLnBrk="0" hangingPunct="1">
              <a:lnSpc>
                <a:spcPct val="100000"/>
              </a:lnSpc>
              <a:spcBef>
                <a:spcPts val="0"/>
              </a:spcBef>
              <a:spcAft>
                <a:spcPts val="0"/>
              </a:spcAft>
              <a:buClrTx/>
              <a:buSzTx/>
              <a:buFontTx/>
              <a:buNone/>
              <a:tabLst/>
              <a:defRPr/>
            </a:pPr>
            <a:r>
              <a:rPr lang="en-US" sz="1600" b="1" kern="1200" dirty="0" smtClean="0">
                <a:solidFill>
                  <a:schemeClr val="tx1"/>
                </a:solidFill>
                <a:effectLst/>
                <a:latin typeface="Segoe UI" pitchFamily="34" charset="0"/>
                <a:ea typeface="+mn-ea"/>
                <a:cs typeface="+mn-cs"/>
              </a:rPr>
              <a:t>Notes:</a:t>
            </a:r>
            <a:endParaRPr lang="en-US" sz="1200" b="0" kern="1200" baseline="0" dirty="0" smtClean="0">
              <a:solidFill>
                <a:schemeClr val="tx1"/>
              </a:solidFill>
              <a:effectLst/>
              <a:latin typeface="+mn-lt"/>
              <a:ea typeface="+mn-ea"/>
              <a:cs typeface="+mn-cs"/>
            </a:endParaRPr>
          </a:p>
          <a:p>
            <a:pPr marL="0" marR="0" indent="0" algn="l" defTabSz="1218987" rtl="0" eaLnBrk="1" fontAlgn="auto" latinLnBrk="0" hangingPunct="1">
              <a:lnSpc>
                <a:spcPct val="100000"/>
              </a:lnSpc>
              <a:spcBef>
                <a:spcPts val="0"/>
              </a:spcBef>
              <a:spcAft>
                <a:spcPts val="0"/>
              </a:spcAft>
              <a:buClrTx/>
              <a:buSzTx/>
              <a:buFontTx/>
              <a:buNone/>
              <a:tabLst/>
              <a:defRPr/>
            </a:pPr>
            <a:r>
              <a:rPr lang="en-US" sz="1200" b="0" kern="1200" baseline="0" dirty="0" smtClean="0">
                <a:solidFill>
                  <a:schemeClr val="tx1"/>
                </a:solidFill>
                <a:effectLst/>
                <a:latin typeface="+mn-lt"/>
                <a:ea typeface="+mn-ea"/>
                <a:cs typeface="+mn-cs"/>
              </a:rPr>
              <a:t>In a traditional environment you must manage the full stack. With Windows Azure you can choose a variety of options depending on your needs.</a:t>
            </a:r>
            <a:endParaRPr lang="en-US" sz="16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580456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Some default stats</a:t>
            </a:r>
            <a:r>
              <a:rPr lang="en-US" baseline="0" dirty="0" smtClean="0"/>
              <a:t> like # of </a:t>
            </a:r>
            <a:r>
              <a:rPr lang="en-US" baseline="0" dirty="0" err="1" smtClean="0"/>
              <a:t>api</a:t>
            </a:r>
            <a:r>
              <a:rPr lang="en-US" baseline="0" dirty="0" smtClean="0"/>
              <a:t> calls, # of devices connecting, amount of data out</a:t>
            </a:r>
          </a:p>
          <a:p>
            <a:pPr marL="171450" indent="-171450">
              <a:buFontTx/>
              <a:buChar char="•"/>
            </a:pPr>
            <a:r>
              <a:rPr lang="en-US" baseline="0" dirty="0" err="1" smtClean="0"/>
              <a:t>Api</a:t>
            </a:r>
            <a:r>
              <a:rPr lang="en-US" baseline="0" dirty="0" smtClean="0"/>
              <a:t> calls are important because that’s how mobile services’ scale is </a:t>
            </a:r>
            <a:r>
              <a:rPr lang="en-US" baseline="0" dirty="0" err="1" smtClean="0"/>
              <a:t>baed</a:t>
            </a:r>
            <a:endParaRPr lang="en-US" baseline="0" dirty="0" smtClean="0"/>
          </a:p>
          <a:p>
            <a:pPr marL="171450" indent="-171450">
              <a:buFontTx/>
              <a:buChar char="•"/>
            </a:pPr>
            <a:r>
              <a:rPr lang="en-US" baseline="0" dirty="0" smtClean="0"/>
              <a:t>All console statements and errors go to logging area</a:t>
            </a:r>
          </a:p>
          <a:p>
            <a:pPr marL="171450" indent="-171450">
              <a:buFontTx/>
              <a:buChar char="•"/>
            </a:pPr>
            <a:r>
              <a:rPr lang="en-US" baseline="0" dirty="0" smtClean="0"/>
              <a:t>Auto-scaling helps save money</a:t>
            </a:r>
          </a:p>
          <a:p>
            <a:pPr marL="171450" indent="-171450">
              <a:buFontTx/>
              <a:buChar char="•"/>
            </a:pPr>
            <a:r>
              <a:rPr lang="en-US" baseline="0" dirty="0" smtClean="0"/>
              <a:t>Free tier for Mobile Services and SQL while developing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2160852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 points</a:t>
            </a:r>
          </a:p>
          <a:p>
            <a:pPr marL="171450" indent="-171450">
              <a:buFontTx/>
              <a:buChar char="•"/>
            </a:pPr>
            <a:r>
              <a:rPr lang="en-US" dirty="0" smtClean="0"/>
              <a:t>Scaling</a:t>
            </a:r>
          </a:p>
          <a:p>
            <a:pPr marL="171450" indent="-171450">
              <a:buFontTx/>
              <a:buChar char="•"/>
            </a:pPr>
            <a:r>
              <a:rPr lang="en-US" dirty="0" smtClean="0"/>
              <a:t>Free 500k / month / sub (across</a:t>
            </a:r>
            <a:r>
              <a:rPr lang="en-US" baseline="0" dirty="0" smtClean="0"/>
              <a:t> entire subscription is important distinction)</a:t>
            </a:r>
            <a:endParaRPr lang="en-US" dirty="0" smtClean="0"/>
          </a:p>
          <a:p>
            <a:pPr marL="171450" indent="-171450">
              <a:buFontTx/>
              <a:buChar char="•"/>
            </a:pPr>
            <a:r>
              <a:rPr lang="en-US" dirty="0" smtClean="0"/>
              <a:t>Basic 1.5M / unit / month (up to 6 units)</a:t>
            </a:r>
          </a:p>
          <a:p>
            <a:pPr marL="171450" indent="-171450">
              <a:buFontTx/>
              <a:buChar char="•"/>
            </a:pPr>
            <a:r>
              <a:rPr lang="en-US" dirty="0" smtClean="0"/>
              <a:t>Standard 15M /</a:t>
            </a:r>
            <a:r>
              <a:rPr lang="en-US" baseline="0" dirty="0" smtClean="0"/>
              <a:t> unit / month (up to 10 units)</a:t>
            </a:r>
          </a:p>
          <a:p>
            <a:pPr marL="171450" indent="-171450">
              <a:buFontTx/>
              <a:buChar char="•"/>
            </a:pPr>
            <a:r>
              <a:rPr lang="en-US" baseline="0" dirty="0" smtClean="0"/>
              <a:t>More units available by contacting support</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668967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a:t>
            </a:r>
            <a:r>
              <a:rPr lang="en-US" baseline="0" dirty="0" smtClean="0"/>
              <a:t>: Scaling</a:t>
            </a:r>
          </a:p>
          <a:p>
            <a:pPr marL="171450" indent="-171450">
              <a:buFontTx/>
              <a:buChar char="•"/>
            </a:pPr>
            <a:r>
              <a:rPr lang="en-US" baseline="0" dirty="0" smtClean="0"/>
              <a:t>Go to scaling tab</a:t>
            </a:r>
          </a:p>
          <a:p>
            <a:pPr marL="171450" indent="-171450">
              <a:buFontTx/>
              <a:buChar char="•"/>
            </a:pPr>
            <a:r>
              <a:rPr lang="en-US" baseline="0" dirty="0" smtClean="0"/>
              <a:t>Go to Standard mode</a:t>
            </a:r>
          </a:p>
          <a:p>
            <a:pPr marL="171450" indent="-171450">
              <a:buFontTx/>
              <a:buChar char="•"/>
            </a:pPr>
            <a:r>
              <a:rPr lang="en-US" baseline="0" dirty="0" smtClean="0"/>
              <a:t>Turn on auto-scaling</a:t>
            </a:r>
          </a:p>
          <a:p>
            <a:pPr marL="171450" indent="-171450">
              <a:buFontTx/>
              <a:buChar char="•"/>
            </a:pPr>
            <a:r>
              <a:rPr lang="en-US" baseline="0" dirty="0" smtClean="0"/>
              <a:t>Explain that additional units will only be turned on / used if you need them based off daily API calls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3666082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20000"/>
              </a:spcBef>
              <a:spcAft>
                <a:spcPts val="0"/>
              </a:spcAft>
              <a:buClr>
                <a:srgbClr val="FFFFFF"/>
              </a:buClr>
              <a:buSzPct val="90000"/>
              <a:buFontTx/>
              <a:buNone/>
              <a:tabLst/>
              <a:defRPr/>
            </a:pPr>
            <a:endParaRPr lang="en-US" dirty="0"/>
          </a:p>
        </p:txBody>
      </p:sp>
      <p:sp>
        <p:nvSpPr>
          <p:cNvPr id="4" name="Slide Number Placeholder 3"/>
          <p:cNvSpPr>
            <a:spLocks noGrp="1"/>
          </p:cNvSpPr>
          <p:nvPr>
            <p:ph type="sldNum" sz="quarter" idx="10"/>
          </p:nvPr>
        </p:nvSpPr>
        <p:spPr/>
        <p:txBody>
          <a:bodyPr/>
          <a:lstStyle/>
          <a:p>
            <a:fld id="{5CA7C1A6-3F6E-4A0C-A01A-2F04D27288E6}" type="slidenum">
              <a:rPr lang="en-GB" smtClean="0">
                <a:solidFill>
                  <a:srgbClr val="000000"/>
                </a:solidFill>
              </a:rPr>
              <a:pPr/>
              <a:t>5</a:t>
            </a:fld>
            <a:endParaRPr lang="en-GB" dirty="0">
              <a:solidFill>
                <a:srgbClr val="000000"/>
              </a:solidFill>
            </a:endParaRPr>
          </a:p>
        </p:txBody>
      </p:sp>
    </p:spTree>
    <p:extLst>
      <p:ext uri="{BB962C8B-B14F-4D97-AF65-F5344CB8AC3E}">
        <p14:creationId xmlns:p14="http://schemas.microsoft.com/office/powerpoint/2010/main" val="33797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i="0" u="none" dirty="0" smtClean="0"/>
              <a:t>Note to </a:t>
            </a:r>
            <a:r>
              <a:rPr lang="en-US" b="1" i="0" u="none" dirty="0" err="1" smtClean="0"/>
              <a:t>wirestone</a:t>
            </a:r>
            <a:r>
              <a:rPr lang="en-US" b="1" i="0" u="none" dirty="0" smtClean="0"/>
              <a:t>: </a:t>
            </a:r>
            <a:r>
              <a:rPr lang="en-US" b="0" i="0" u="none" dirty="0" smtClean="0"/>
              <a:t>We</a:t>
            </a:r>
            <a:r>
              <a:rPr lang="en-US" b="0" i="0" u="none" baseline="0" dirty="0" smtClean="0"/>
              <a:t> can use an illustration here if we have time. We can use a landscape representing how mobile devices are shaping the world (people talking on the phones, using tablets, cars connected to the cloud, etc.)</a:t>
            </a: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Mobile devices are now at the center of the technology ecosystem, and even enterprise developers who have historically written client-server applications are rapidly shifting to embrace this reality. Developers building customer-facing apps need to reach the breadth of devices that exist in the consumer market, and developers building internal-facing business applications are being asked to target the same breadth of personal devices that employees bring into the workplace.</a:t>
            </a: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3832166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a:p>
            <a:r>
              <a:rPr lang="en-US" sz="900" kern="1200" baseline="30000" dirty="0" smtClean="0">
                <a:solidFill>
                  <a:schemeClr val="tx1"/>
                </a:solidFill>
                <a:effectLst/>
                <a:latin typeface="Segoe UI Light" pitchFamily="34" charset="0"/>
                <a:ea typeface="+mn-ea"/>
                <a:cs typeface="+mn-cs"/>
              </a:rPr>
              <a:t>1</a:t>
            </a:r>
            <a:r>
              <a:rPr lang="en-US" sz="900" kern="1200" dirty="0" smtClean="0">
                <a:solidFill>
                  <a:schemeClr val="tx1"/>
                </a:solidFill>
                <a:effectLst/>
                <a:latin typeface="Segoe UI Light" pitchFamily="34" charset="0"/>
                <a:ea typeface="+mn-ea"/>
                <a:cs typeface="+mn-cs"/>
              </a:rPr>
              <a:t> </a:t>
            </a:r>
            <a:r>
              <a:rPr lang="en-US" sz="900" u="sng" kern="1200" dirty="0" smtClean="0">
                <a:solidFill>
                  <a:schemeClr val="tx1"/>
                </a:solidFill>
                <a:effectLst/>
                <a:latin typeface="Segoe UI Light" pitchFamily="34" charset="0"/>
                <a:ea typeface="+mn-ea"/>
                <a:cs typeface="+mn-cs"/>
                <a:hlinkClick r:id="rId3"/>
              </a:rPr>
              <a:t>http://blog.flurry.com/bid/88867/iOS-and-Android-Adoption-Explodes-Internationally</a:t>
            </a:r>
            <a:endParaRPr lang="en-US" sz="900" kern="1200" dirty="0" smtClean="0">
              <a:solidFill>
                <a:schemeClr val="tx1"/>
              </a:solidFill>
              <a:effectLst/>
              <a:latin typeface="Segoe UI Light" pitchFamily="34" charset="0"/>
              <a:ea typeface="+mn-ea"/>
              <a:cs typeface="+mn-cs"/>
            </a:endParaRPr>
          </a:p>
          <a:p>
            <a:r>
              <a:rPr lang="en-US" sz="900" kern="1200" baseline="30000" dirty="0" smtClean="0">
                <a:solidFill>
                  <a:schemeClr val="tx1"/>
                </a:solidFill>
                <a:effectLst/>
                <a:latin typeface="Segoe UI Light" pitchFamily="34" charset="0"/>
                <a:ea typeface="+mn-ea"/>
                <a:cs typeface="+mn-cs"/>
              </a:rPr>
              <a:t>2</a:t>
            </a:r>
            <a:r>
              <a:rPr lang="en-US" sz="900" kern="1200" dirty="0" smtClean="0">
                <a:solidFill>
                  <a:schemeClr val="tx1"/>
                </a:solidFill>
                <a:effectLst/>
                <a:latin typeface="Segoe UI Light" pitchFamily="34" charset="0"/>
                <a:ea typeface="+mn-ea"/>
                <a:cs typeface="+mn-cs"/>
              </a:rPr>
              <a:t> </a:t>
            </a:r>
            <a:r>
              <a:rPr lang="en-US" sz="900" u="sng" kern="1200" dirty="0" smtClean="0">
                <a:solidFill>
                  <a:schemeClr val="tx1"/>
                </a:solidFill>
                <a:effectLst/>
                <a:latin typeface="Segoe UI Light" pitchFamily="34" charset="0"/>
                <a:ea typeface="+mn-ea"/>
                <a:cs typeface="+mn-cs"/>
                <a:hlinkClick r:id="rId4"/>
              </a:rPr>
              <a:t>https://intelligence.businessinsider.com/smartphones-outpacing-pcs-two-to-one-2012-11</a:t>
            </a:r>
            <a:endParaRPr lang="en-US" sz="900" kern="1200" dirty="0" smtClean="0">
              <a:solidFill>
                <a:schemeClr val="tx1"/>
              </a:solidFill>
              <a:effectLst/>
              <a:latin typeface="Segoe UI Light" pitchFamily="34" charset="0"/>
              <a:ea typeface="+mn-ea"/>
              <a:cs typeface="+mn-cs"/>
            </a:endParaRPr>
          </a:p>
          <a:p>
            <a:r>
              <a:rPr lang="en-US" sz="900" kern="1200" baseline="30000" dirty="0" smtClean="0">
                <a:solidFill>
                  <a:schemeClr val="tx1"/>
                </a:solidFill>
                <a:effectLst/>
                <a:latin typeface="Segoe UI Light" pitchFamily="34" charset="0"/>
                <a:ea typeface="+mn-ea"/>
                <a:cs typeface="+mn-cs"/>
              </a:rPr>
              <a:t>3</a:t>
            </a:r>
            <a:r>
              <a:rPr lang="en-US" sz="900" kern="1200" dirty="0" smtClean="0">
                <a:solidFill>
                  <a:schemeClr val="tx1"/>
                </a:solidFill>
                <a:effectLst/>
                <a:latin typeface="Segoe UI Light" pitchFamily="34" charset="0"/>
                <a:ea typeface="+mn-ea"/>
                <a:cs typeface="+mn-cs"/>
              </a:rPr>
              <a:t> </a:t>
            </a:r>
            <a:r>
              <a:rPr lang="en-US" sz="900" u="sng" kern="1200" dirty="0" smtClean="0">
                <a:solidFill>
                  <a:schemeClr val="tx1"/>
                </a:solidFill>
                <a:effectLst/>
                <a:latin typeface="Segoe UI Light" pitchFamily="34" charset="0"/>
                <a:ea typeface="+mn-ea"/>
                <a:cs typeface="+mn-cs"/>
                <a:hlinkClick r:id="rId5"/>
              </a:rPr>
              <a:t>http://www.slideshare.net/kleinerperkins/kpcb-internet-trends-2013</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7</a:t>
            </a:fld>
            <a:endParaRPr lang="en-US">
              <a:solidFill>
                <a:prstClr val="black"/>
              </a:solidFill>
            </a:endParaRPr>
          </a:p>
        </p:txBody>
      </p:sp>
    </p:spTree>
    <p:extLst>
      <p:ext uri="{BB962C8B-B14F-4D97-AF65-F5344CB8AC3E}">
        <p14:creationId xmlns:p14="http://schemas.microsoft.com/office/powerpoint/2010/main" val="424722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i="0" u="none" dirty="0" smtClean="0"/>
              <a:t>Note to </a:t>
            </a:r>
            <a:r>
              <a:rPr lang="en-US" b="1" i="0" u="none" dirty="0" err="1" smtClean="0"/>
              <a:t>wirestone</a:t>
            </a:r>
            <a:r>
              <a:rPr lang="en-US" b="1" i="0" u="none" dirty="0" smtClean="0"/>
              <a:t>: </a:t>
            </a:r>
            <a:r>
              <a:rPr lang="en-US" b="0" i="0" u="none" dirty="0" smtClean="0"/>
              <a:t>Please replace with a picture or</a:t>
            </a:r>
            <a:r>
              <a:rPr lang="en-US" b="0" i="0" u="none" baseline="0" dirty="0" smtClean="0"/>
              <a:t> full screen illustration </a:t>
            </a:r>
            <a:r>
              <a:rPr lang="en-US" b="0" i="0" u="none" dirty="0" smtClean="0"/>
              <a:t>that shows the concept of multiple</a:t>
            </a:r>
            <a:r>
              <a:rPr lang="en-US" b="0" i="0" u="none" baseline="0" dirty="0" smtClean="0"/>
              <a:t> devices and form factors (tablet, PCs, phones, </a:t>
            </a:r>
            <a:r>
              <a:rPr lang="en-US" b="0" i="0" u="none" baseline="0" dirty="0" err="1" smtClean="0"/>
              <a:t>wearables</a:t>
            </a:r>
            <a:r>
              <a:rPr lang="en-US" b="0" i="0" u="none" baseline="0" dirty="0" smtClean="0"/>
              <a:t>…).</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8</a:t>
            </a:fld>
            <a:endParaRPr lang="en-US">
              <a:solidFill>
                <a:prstClr val="black"/>
              </a:solidFill>
            </a:endParaRPr>
          </a:p>
        </p:txBody>
      </p:sp>
    </p:spTree>
    <p:extLst>
      <p:ext uri="{BB962C8B-B14F-4D97-AF65-F5344CB8AC3E}">
        <p14:creationId xmlns:p14="http://schemas.microsoft.com/office/powerpoint/2010/main" val="424822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9</a:t>
            </a:fld>
            <a:endParaRPr lang="en-US">
              <a:solidFill>
                <a:prstClr val="black"/>
              </a:solidFill>
            </a:endParaRPr>
          </a:p>
        </p:txBody>
      </p:sp>
    </p:spTree>
    <p:extLst>
      <p:ext uri="{BB962C8B-B14F-4D97-AF65-F5344CB8AC3E}">
        <p14:creationId xmlns:p14="http://schemas.microsoft.com/office/powerpoint/2010/main" val="3798398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Note to </a:t>
            </a:r>
            <a:r>
              <a:rPr lang="en-US" b="1" dirty="0" err="1" smtClean="0"/>
              <a:t>wirestone</a:t>
            </a:r>
            <a:r>
              <a:rPr lang="en-US" b="1" dirty="0" smtClean="0"/>
              <a:t>:</a:t>
            </a:r>
            <a:r>
              <a:rPr lang="en-US" dirty="0" smtClean="0"/>
              <a:t> Please think of three illustrations to represent every pillar,</a:t>
            </a:r>
            <a:r>
              <a:rPr lang="en-US" baseline="0" dirty="0" smtClean="0"/>
              <a:t> we can then use that for every section that goes into the detail.</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C1187D-DEC5-4C18-B319-657DC0E3C535}" type="datetime1">
              <a:rPr lang="en-US" smtClean="0">
                <a:solidFill>
                  <a:prstClr val="black"/>
                </a:solidFill>
              </a:rPr>
              <a:pPr/>
              <a:t>3/19/2015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16483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12654"/>
            <a:ext cx="7315200" cy="1104194"/>
          </a:xfrm>
          <a:noFill/>
        </p:spPr>
        <p:txBody>
          <a:bodyPr lIns="146260" tIns="91413" rIns="146260" bIns="91413" anchor="t" anchorCtr="0"/>
          <a:lstStyle>
            <a:lvl1pPr>
              <a:defRPr sz="6000" spc="-100" baseline="0">
                <a:solidFill>
                  <a:srgbClr val="0072C6"/>
                </a:soli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6542" y="5600698"/>
            <a:ext cx="7315200" cy="684851"/>
          </a:xfrm>
          <a:noFill/>
        </p:spPr>
        <p:txBody>
          <a:bodyPr lIns="146260" tIns="109696" rIns="146260" bIns="109696">
            <a:noAutofit/>
          </a:bodyPr>
          <a:lstStyle>
            <a:lvl1pPr marL="0" indent="0">
              <a:spcBef>
                <a:spcPts val="0"/>
              </a:spcBef>
              <a:buNone/>
              <a:defRPr sz="3000" spc="0" baseline="0">
                <a:solidFill>
                  <a:srgbClr val="0072C6"/>
                </a:soli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784530" y="435396"/>
            <a:ext cx="1005841" cy="195077"/>
          </a:xfrm>
          <a:prstGeom prst="rect">
            <a:avLst/>
          </a:prstGeom>
          <a:noFill/>
        </p:spPr>
      </p:pic>
      <p:pic>
        <p:nvPicPr>
          <p:cNvPr id="3" name="Picture 2" descr="app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15717" y="0"/>
            <a:ext cx="9120758" cy="7047859"/>
          </a:xfrm>
          <a:prstGeom prst="rect">
            <a:avLst/>
          </a:prstGeom>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2084319"/>
          </a:xfrm>
          <a:prstGeom prst="rect">
            <a:avLst/>
          </a:prstGeom>
        </p:spPr>
        <p:txBody>
          <a:bodyPr/>
          <a:lstStyle>
            <a:lvl1pPr marL="289818" indent="-289818">
              <a:buFont typeface="Wingdings" pitchFamily="2" charset="2"/>
              <a:buChar char=""/>
              <a:defRPr sz="4080"/>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236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282021"/>
            <a:ext cx="11375536" cy="846386"/>
          </a:xfrm>
        </p:spPr>
        <p:txBody>
          <a:bodyPr/>
          <a:lstStyle>
            <a:lvl1pPr>
              <a:defRPr sz="600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6213996"/>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7" y="2797554"/>
            <a:ext cx="7381015" cy="1031051"/>
          </a:xfrm>
          <a:noFill/>
        </p:spPr>
        <p:txBody>
          <a:bodyPr tIns="91440" bIns="91440" anchor="t" anchorCtr="0"/>
          <a:lstStyle>
            <a:lvl1pPr>
              <a:defRPr sz="6000" spc="-100" baseline="0">
                <a:solidFill>
                  <a:schemeClr val="tx2"/>
                </a:solidFill>
              </a:defRPr>
            </a:lvl1pPr>
          </a:lstStyle>
          <a:p>
            <a:r>
              <a:rPr lang="en-US" dirty="0" smtClean="0"/>
              <a:t>Section title</a:t>
            </a:r>
            <a:endParaRPr lang="en-US" dirty="0"/>
          </a:p>
        </p:txBody>
      </p:sp>
    </p:spTree>
    <p:extLst>
      <p:ext uri="{BB962C8B-B14F-4D97-AF65-F5344CB8AC3E}">
        <p14:creationId xmlns:p14="http://schemas.microsoft.com/office/powerpoint/2010/main" val="336909446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16" name="Title 1"/>
          <p:cNvSpPr>
            <a:spLocks noGrp="1"/>
          </p:cNvSpPr>
          <p:nvPr>
            <p:ph type="title"/>
          </p:nvPr>
        </p:nvSpPr>
        <p:spPr>
          <a:xfrm>
            <a:off x="274639" y="295274"/>
            <a:ext cx="11889564" cy="846386"/>
          </a:xfrm>
        </p:spPr>
        <p:txBody>
          <a:bodyPr/>
          <a:lstStyle>
            <a:lvl1pPr>
              <a:defRPr sz="6000"/>
            </a:lvl1pPr>
          </a:lstStyle>
          <a:p>
            <a:r>
              <a:rPr lang="en-US" dirty="0" smtClean="0"/>
              <a:t>Click to edit Master title style</a:t>
            </a:r>
            <a:endParaRPr lang="en-US" dirty="0"/>
          </a:p>
        </p:txBody>
      </p:sp>
      <p:sp>
        <p:nvSpPr>
          <p:cNvPr id="17"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19128976"/>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0079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solidFill>
                  <a:srgbClr val="3F3F3F"/>
                </a:soli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4385428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2493130"/>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47992378"/>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929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667" y="2125663"/>
            <a:ext cx="2685376" cy="484156"/>
          </a:xfrm>
          <a:prstGeom prst="rect">
            <a:avLst/>
          </a:prstGeom>
          <a:blipFill rotWithShape="1">
            <a:blip r:embed="rId2"/>
            <a:stretch>
              <a:fillRect/>
            </a:stretch>
          </a:blipFill>
        </p:spPr>
      </p:pic>
      <p:sp>
        <p:nvSpPr>
          <p:cNvPr id="10"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solidFill>
                  <a:srgbClr val="3F3F3F"/>
                </a:solidFill>
                <a:latin typeface="+mj-lt"/>
              </a:defRPr>
            </a:lvl1pPr>
          </a:lstStyle>
          <a:p>
            <a:pPr lvl="0"/>
            <a:r>
              <a:rPr lang="en-US" dirty="0" smtClean="0"/>
              <a:t>Speaker Name</a:t>
            </a:r>
          </a:p>
        </p:txBody>
      </p:sp>
      <p:sp>
        <p:nvSpPr>
          <p:cNvPr id="11"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6000" spc="-100" baseline="0">
                <a:solidFill>
                  <a:srgbClr val="3F3F3F"/>
                </a:solidFill>
              </a:defRPr>
            </a:lvl1pPr>
          </a:lstStyle>
          <a:p>
            <a:r>
              <a:rPr lang="en-US" dirty="0" smtClean="0"/>
              <a:t>Presentation title</a:t>
            </a:r>
            <a:endParaRPr lang="en-US" dirty="0"/>
          </a:p>
        </p:txBody>
      </p:sp>
      <p:pic>
        <p:nvPicPr>
          <p:cNvPr id="2" name="Picture 1" descr="MobileKeyVisual_FIN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61058" y="2550399"/>
            <a:ext cx="4190198" cy="4295357"/>
          </a:xfrm>
          <a:prstGeom prst="rect">
            <a:avLst/>
          </a:prstGeom>
        </p:spPr>
      </p:pic>
    </p:spTree>
    <p:extLst>
      <p:ext uri="{BB962C8B-B14F-4D97-AF65-F5344CB8AC3E}">
        <p14:creationId xmlns:p14="http://schemas.microsoft.com/office/powerpoint/2010/main" val="232793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4" name="Picture 3" descr="MGX_DevOps_SlideGraphics_070114_Artboard 2-02.jpg"/>
          <p:cNvPicPr>
            <a:picLocks noChangeAspect="1"/>
          </p:cNvPicPr>
          <p:nvPr userDrawn="1"/>
        </p:nvPicPr>
        <p:blipFill rotWithShape="1">
          <a:blip r:embed="rId2">
            <a:extLst>
              <a:ext uri="{28A0092B-C50C-407E-A947-70E740481C1C}">
                <a14:useLocalDpi xmlns:a14="http://schemas.microsoft.com/office/drawing/2010/main" val="0"/>
              </a:ext>
            </a:extLst>
          </a:blip>
          <a:srcRect t="2916" b="8748"/>
          <a:stretch/>
        </p:blipFill>
        <p:spPr>
          <a:xfrm>
            <a:off x="3181242" y="-663474"/>
            <a:ext cx="10734973" cy="9474883"/>
          </a:xfrm>
          <a:prstGeom prst="rect">
            <a:avLst/>
          </a:prstGeom>
        </p:spPr>
      </p:pic>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6000" spc="-100" baseline="0">
                <a:solidFill>
                  <a:schemeClr val="accent2"/>
                </a:solidFill>
              </a:defRPr>
            </a:lvl1pPr>
          </a:lstStyle>
          <a:p>
            <a:r>
              <a:rPr lang="en-US" dirty="0" smtClean="0"/>
              <a:t>Presentation title</a:t>
            </a:r>
            <a:endParaRPr lang="en-US" dirty="0"/>
          </a:p>
        </p:txBody>
      </p:sp>
    </p:spTree>
    <p:extLst>
      <p:ext uri="{BB962C8B-B14F-4D97-AF65-F5344CB8AC3E}">
        <p14:creationId xmlns:p14="http://schemas.microsoft.com/office/powerpoint/2010/main" val="3233537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392517655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131590736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hasCustomPrompt="1"/>
          </p:nvPr>
        </p:nvSpPr>
        <p:spPr>
          <a:xfrm>
            <a:off x="618330" y="2279697"/>
            <a:ext cx="11255709" cy="2435131"/>
          </a:xfrm>
        </p:spPr>
        <p:txBody>
          <a:bodyPr anchor="b">
            <a:normAutofit/>
          </a:bodyPr>
          <a:lstStyle>
            <a:lvl1pPr algn="l">
              <a:defRPr sz="14075"/>
            </a:lvl1pPr>
          </a:lstStyle>
          <a:p>
            <a:r>
              <a:rPr lang="en-US" dirty="0" smtClean="0"/>
              <a:t>Video</a:t>
            </a:r>
            <a:endParaRPr lang="en-US" dirty="0"/>
          </a:p>
        </p:txBody>
      </p:sp>
    </p:spTree>
    <p:extLst>
      <p:ext uri="{BB962C8B-B14F-4D97-AF65-F5344CB8AC3E}">
        <p14:creationId xmlns:p14="http://schemas.microsoft.com/office/powerpoint/2010/main" val="178037102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2" name="Title 1"/>
          <p:cNvSpPr>
            <a:spLocks noGrp="1"/>
          </p:cNvSpPr>
          <p:nvPr>
            <p:ph type="ctrTitle"/>
          </p:nvPr>
        </p:nvSpPr>
        <p:spPr>
          <a:xfrm>
            <a:off x="618330" y="1564890"/>
            <a:ext cx="11255709" cy="1027952"/>
          </a:xfrm>
        </p:spPr>
        <p:txBody>
          <a:bodyPr anchor="b"/>
          <a:lstStyle>
            <a:lvl1pPr algn="l">
              <a:defRPr sz="6119">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2910542"/>
            <a:ext cx="11255709" cy="2451927"/>
          </a:xfrm>
        </p:spPr>
        <p:txBody>
          <a:bodyPr>
            <a:normAutofit/>
          </a:bodyPr>
          <a:lstStyle>
            <a:lvl1pPr marL="0" indent="0" algn="l">
              <a:buNone/>
              <a:defRPr sz="3672"/>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20830292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288585"/>
            <a:ext cx="11255709" cy="2435131"/>
          </a:xfrm>
        </p:spPr>
        <p:txBody>
          <a:bodyPr anchor="ctr">
            <a:noAutofit/>
          </a:bodyPr>
          <a:lstStyle>
            <a:lvl1pPr algn="l">
              <a:lnSpc>
                <a:spcPct val="100000"/>
              </a:lnSpc>
              <a:defRPr sz="1693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124984553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9461400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2044" y="466301"/>
            <a:ext cx="4295671" cy="1975233"/>
          </a:xfrm>
        </p:spPr>
        <p:txBody>
          <a:bodyPr anchor="b">
            <a:noAutofit/>
          </a:bodyPr>
          <a:lstStyle>
            <a:lvl1pPr>
              <a:defRPr sz="4080"/>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586917" cy="4970646"/>
          </a:xfrm>
        </p:spPr>
        <p:txBody>
          <a:bodyPr/>
          <a:lstStyle>
            <a:lvl1pPr>
              <a:defRPr sz="3264">
                <a:latin typeface="+mj-lt"/>
              </a:defRPr>
            </a:lvl1pPr>
            <a:lvl2pPr>
              <a:defRPr sz="2856">
                <a:latin typeface="+mj-lt"/>
              </a:defRPr>
            </a:lvl2pPr>
            <a:lvl3pPr>
              <a:defRPr sz="2448">
                <a:latin typeface="+mj-lt"/>
              </a:defRPr>
            </a:lvl3pPr>
            <a:lvl4pPr>
              <a:defRPr sz="2040">
                <a:latin typeface="+mj-lt"/>
              </a:defRPr>
            </a:lvl4pPr>
            <a:lvl5pPr>
              <a:defRPr sz="2040">
                <a:latin typeface="+mj-lt"/>
              </a:defRPr>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2044" y="2655911"/>
            <a:ext cx="4295671" cy="3329913"/>
          </a:xfrm>
        </p:spPr>
        <p:txBody>
          <a:bodyPr>
            <a:normAutofit/>
          </a:bodyPr>
          <a:lstStyle>
            <a:lvl1pPr marL="0" indent="0">
              <a:buNone/>
              <a:defRPr sz="2040"/>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9075832"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7613705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81794168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7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25037513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5" name="Picture 4" descr="MGX_DevOps_SlideGraphics_070114_Artboard 2-03.jpg"/>
          <p:cNvPicPr>
            <a:picLocks noChangeAspect="1"/>
          </p:cNvPicPr>
          <p:nvPr userDrawn="1"/>
        </p:nvPicPr>
        <p:blipFill rotWithShape="1">
          <a:blip r:embed="rId2">
            <a:extLst>
              <a:ext uri="{28A0092B-C50C-407E-A947-70E740481C1C}">
                <a14:useLocalDpi xmlns:a14="http://schemas.microsoft.com/office/drawing/2010/main" val="0"/>
              </a:ext>
            </a:extLst>
          </a:blip>
          <a:srcRect t="8748" b="12846"/>
          <a:stretch/>
        </p:blipFill>
        <p:spPr>
          <a:xfrm>
            <a:off x="1576057" y="-232805"/>
            <a:ext cx="11883674" cy="9309714"/>
          </a:xfrm>
          <a:prstGeom prst="rect">
            <a:avLst/>
          </a:prstGeom>
        </p:spPr>
      </p:pic>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6000" spc="-100" baseline="0">
                <a:solidFill>
                  <a:srgbClr val="EC4F24"/>
                </a:solidFill>
              </a:defRPr>
            </a:lvl1pPr>
          </a:lstStyle>
          <a:p>
            <a:r>
              <a:rPr lang="en-US" dirty="0" smtClean="0"/>
              <a:t>Presentation title</a:t>
            </a:r>
            <a:endParaRPr lang="en-US" dirty="0"/>
          </a:p>
        </p:txBody>
      </p:sp>
    </p:spTree>
    <p:extLst>
      <p:ext uri="{BB962C8B-B14F-4D97-AF65-F5344CB8AC3E}">
        <p14:creationId xmlns:p14="http://schemas.microsoft.com/office/powerpoint/2010/main" val="25803028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3" name="Rectangle 2"/>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Tree>
    <p:extLst>
      <p:ext uri="{BB962C8B-B14F-4D97-AF65-F5344CB8AC3E}">
        <p14:creationId xmlns:p14="http://schemas.microsoft.com/office/powerpoint/2010/main" val="1598806475"/>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361376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34" indent="-342834">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98374824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7200" y="479425"/>
            <a:ext cx="1256648" cy="269191"/>
          </a:xfrm>
          <a:prstGeom prst="rect">
            <a:avLst/>
          </a:prstGeom>
        </p:spPr>
      </p:pic>
    </p:spTree>
    <p:extLst>
      <p:ext uri="{BB962C8B-B14F-4D97-AF65-F5344CB8AC3E}">
        <p14:creationId xmlns:p14="http://schemas.microsoft.com/office/powerpoint/2010/main" val="1544774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4279230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274638" y="1212850"/>
            <a:ext cx="11887200" cy="548481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16199751"/>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217916"/>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171615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2095568"/>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5856492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5536941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038373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5802358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8168512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0936220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5395656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1798637"/>
          </a:xfrm>
        </p:spPr>
        <p:txBody>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4081167343"/>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39101855"/>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83845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57979"/>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549144"/>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11119"/>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85631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86325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slide_dark background">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2014 </a:t>
            </a:r>
            <a:r>
              <a:rPr lang="en-US" sz="700" dirty="0">
                <a:gradFill>
                  <a:gsLst>
                    <a:gs pos="0">
                      <a:srgbClr val="FFFFFF"/>
                    </a:gs>
                    <a:gs pos="100000">
                      <a:srgbClr val="FFFFFF"/>
                    </a:gs>
                  </a:gsLst>
                  <a:lin ang="5400000" scaled="0"/>
                </a:gradFill>
                <a:cs typeface="Segoe UI" pitchFamily="34" charset="0"/>
              </a:rPr>
              <a:t>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61689386"/>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51426095"/>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61"/>
            <a:ext cx="6399213" cy="1830388"/>
          </a:xfrm>
          <a:noFill/>
        </p:spPr>
        <p:txBody>
          <a:bodyPr lIns="143381" tIns="107536" rIns="143381" bIns="10753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3381" tIns="89614" rIns="143381" bIns="89614" anchor="t" anchorCtr="0"/>
          <a:lstStyle>
            <a:lvl1pPr>
              <a:defRPr sz="6017"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8836" y="480502"/>
            <a:ext cx="3767076" cy="806960"/>
          </a:xfrm>
          <a:prstGeom prst="rect">
            <a:avLst/>
          </a:prstGeom>
        </p:spPr>
      </p:pic>
    </p:spTree>
    <p:extLst>
      <p:ext uri="{BB962C8B-B14F-4D97-AF65-F5344CB8AC3E}">
        <p14:creationId xmlns:p14="http://schemas.microsoft.com/office/powerpoint/2010/main" val="1522106150"/>
      </p:ext>
    </p:extLst>
  </p:cSld>
  <p:clrMapOvr>
    <a:masterClrMapping/>
  </p:clrMapOvr>
  <p:transition spd="slow">
    <p:push/>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2029"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3381" tIns="89614" rIns="143381" bIns="89614" anchor="t" anchorCtr="0"/>
          <a:lstStyle>
            <a:lvl1pPr>
              <a:defRPr sz="6017"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8836" y="480502"/>
            <a:ext cx="2557752" cy="547906"/>
          </a:xfrm>
          <a:prstGeom prst="rect">
            <a:avLst/>
          </a:prstGeom>
        </p:spPr>
      </p:pic>
      <p:sp>
        <p:nvSpPr>
          <p:cNvPr id="5" name="Text Placeholder 4"/>
          <p:cNvSpPr>
            <a:spLocks noGrp="1"/>
          </p:cNvSpPr>
          <p:nvPr>
            <p:ph type="body" sz="quarter" idx="12" hasCustomPrompt="1"/>
          </p:nvPr>
        </p:nvSpPr>
        <p:spPr>
          <a:xfrm>
            <a:off x="274705" y="3955786"/>
            <a:ext cx="9143937" cy="1828007"/>
          </a:xfrm>
          <a:noFill/>
        </p:spPr>
        <p:txBody>
          <a:bodyPr lIns="143381" tIns="107536" rIns="143381" bIns="107536">
            <a:noAutofit/>
          </a:bodyPr>
          <a:lstStyle>
            <a:lvl1pPr marL="0" indent="0">
              <a:spcBef>
                <a:spcPts val="0"/>
              </a:spcBef>
              <a:buNone/>
              <a:defRPr sz="357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911356220"/>
      </p:ext>
    </p:extLst>
  </p:cSld>
  <p:clrMapOvr>
    <a:masterClrMapping/>
  </p:clrMapOvr>
  <p:transition spd="slow">
    <p:push/>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2029"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8"/>
            <a:ext cx="9143936" cy="1831379"/>
          </a:xfrm>
          <a:noFill/>
        </p:spPr>
        <p:txBody>
          <a:bodyPr lIns="143381" tIns="89614" rIns="143381" bIns="89614" anchor="t" anchorCtr="0"/>
          <a:lstStyle>
            <a:lvl1pPr>
              <a:defRPr sz="6017" spc="-100" baseline="0">
                <a:gradFill>
                  <a:gsLst>
                    <a:gs pos="5833">
                      <a:schemeClr val="tx1"/>
                    </a:gs>
                    <a:gs pos="18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4466"/>
            <a:ext cx="9143936" cy="1828801"/>
          </a:xfrm>
          <a:noFill/>
        </p:spPr>
        <p:txBody>
          <a:bodyPr lIns="143381" tIns="107536" rIns="143381" bIns="107536">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8835" y="480502"/>
            <a:ext cx="2557752" cy="547906"/>
          </a:xfrm>
          <a:prstGeom prst="rect">
            <a:avLst/>
          </a:prstGeom>
        </p:spPr>
      </p:pic>
    </p:spTree>
    <p:extLst>
      <p:ext uri="{BB962C8B-B14F-4D97-AF65-F5344CB8AC3E}">
        <p14:creationId xmlns:p14="http://schemas.microsoft.com/office/powerpoint/2010/main" val="263691084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2029"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14" bIns="89614" anchor="t" anchorCtr="0"/>
          <a:lstStyle>
            <a:lvl1pPr>
              <a:defRPr sz="7241"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2" y="3954467"/>
            <a:ext cx="10058401" cy="1829593"/>
          </a:xfrm>
          <a:noFill/>
        </p:spPr>
        <p:txBody>
          <a:bodyPr lIns="179227" tIns="143381" rIns="179227" bIns="143381">
            <a:noAutofit/>
          </a:bodyPr>
          <a:lstStyle>
            <a:lvl1pPr marL="0" indent="0">
              <a:spcBef>
                <a:spcPts val="0"/>
              </a:spcBef>
              <a:buNone/>
              <a:defRPr sz="357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29519453"/>
      </p:ext>
    </p:extLst>
  </p:cSld>
  <p:clrMapOvr>
    <a:masterClrMapping/>
  </p:clrMapOvr>
  <p:transition spd="slow">
    <p:push/>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5" tIns="146235" rIns="182795" bIns="146235" numCol="1" spcCol="0" rtlCol="0" fromWordArt="0" anchor="t" anchorCtr="0" forceAA="0" compatLnSpc="1">
            <a:prstTxWarp prst="textNoShape">
              <a:avLst/>
            </a:prstTxWarp>
            <a:noAutofit/>
          </a:bodyPr>
          <a:lstStyle/>
          <a:p>
            <a:pPr algn="ctr" defTabSz="932029"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89614" bIns="89614" anchor="t" anchorCtr="0"/>
          <a:lstStyle>
            <a:lvl1pPr>
              <a:defRPr sz="7241"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79314663"/>
      </p:ext>
    </p:extLst>
  </p:cSld>
  <p:clrMapOvr>
    <a:masterClrMapping/>
  </p:clrMapOvr>
  <p:transition spd="slow">
    <p:push/>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14" bIns="89614" anchor="t" anchorCtr="0"/>
          <a:lstStyle>
            <a:lvl1pPr>
              <a:defRPr sz="8771"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2815371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14" bIns="89614" anchor="t" anchorCtr="0"/>
          <a:lstStyle>
            <a:lvl1pPr>
              <a:defRPr sz="8771"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02594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66"/>
            <a:ext cx="11887200" cy="1831975"/>
          </a:xfrm>
          <a:noFill/>
        </p:spPr>
        <p:txBody>
          <a:bodyPr tIns="89614" bIns="89614" anchor="t" anchorCtr="0"/>
          <a:lstStyle>
            <a:lvl1pPr>
              <a:defRPr sz="8771"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367735"/>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2"/>
                    </a:gs>
                    <a:gs pos="99000">
                      <a:schemeClr val="tx2"/>
                    </a:gs>
                  </a:gsLst>
                  <a:lin ang="5400000" scaled="0"/>
                </a:gradFill>
              </a:defRPr>
            </a:lvl1pPr>
            <a:lvl2pPr marL="0" indent="0">
              <a:buFontTx/>
              <a:buNone/>
              <a:defRPr sz="2040"/>
            </a:lvl2pPr>
            <a:lvl3pPr marL="228492" indent="0">
              <a:buNone/>
              <a:defRPr/>
            </a:lvl3pPr>
            <a:lvl4pPr marL="456984" indent="0">
              <a:buNone/>
              <a:defRPr/>
            </a:lvl4pPr>
            <a:lvl5pPr marL="68547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83863482"/>
      </p:ext>
    </p:extLst>
  </p:cSld>
  <p:clrMapOvr>
    <a:masterClrMapping/>
  </p:clrMapOvr>
  <p:transition spd="slow">
    <p:push/>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42" y="1212854"/>
            <a:ext cx="11887200" cy="2047651"/>
          </a:xfrm>
        </p:spPr>
        <p:txBody>
          <a:bodyPr/>
          <a:lstStyle>
            <a:lvl1pPr marL="0" indent="0">
              <a:buNone/>
              <a:defRPr>
                <a:gradFill>
                  <a:gsLst>
                    <a:gs pos="1250">
                      <a:schemeClr val="tx1"/>
                    </a:gs>
                    <a:gs pos="99000">
                      <a:schemeClr val="tx1"/>
                    </a:gs>
                  </a:gsLst>
                  <a:lin ang="5400000" scaled="0"/>
                </a:gradFill>
              </a:defRPr>
            </a:lvl1pPr>
            <a:lvl2pPr marL="0" indent="0">
              <a:buFontTx/>
              <a:buNone/>
              <a:defRPr sz="2040"/>
            </a:lvl2pPr>
            <a:lvl3pPr marL="228492" indent="0">
              <a:buNone/>
              <a:defRPr/>
            </a:lvl3pPr>
            <a:lvl4pPr marL="456984" indent="0">
              <a:buNone/>
              <a:defRPr/>
            </a:lvl4pPr>
            <a:lvl5pPr marL="68547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4935928"/>
      </p:ext>
    </p:extLst>
  </p:cSld>
  <p:clrMapOvr>
    <a:masterClrMapping/>
  </p:clrMapOvr>
  <p:transition spd="slow">
    <p:push/>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57286819"/>
      </p:ext>
    </p:extLst>
  </p:cSld>
  <p:clrMapOvr>
    <a:masterClrMapping/>
  </p:clrMapOvr>
  <p:transition spd="slow">
    <p:push/>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11887200" cy="211671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5074773"/>
      </p:ext>
    </p:extLst>
  </p:cSld>
  <p:clrMapOvr>
    <a:masterClrMapping/>
  </p:clrMapOvr>
  <p:transition spd="slow">
    <p:push/>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4" indent="0">
              <a:buNone/>
              <a:tabLst/>
              <a:defRPr sz="2040"/>
            </a:lvl3pPr>
            <a:lvl4pPr marL="460155" indent="0">
              <a:buNone/>
              <a:defRPr/>
            </a:lvl4pPr>
            <a:lvl5pPr marL="68547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gradFill>
                  <a:gsLst>
                    <a:gs pos="1250">
                      <a:schemeClr val="tx2"/>
                    </a:gs>
                    <a:gs pos="99000">
                      <a:schemeClr val="tx2"/>
                    </a:gs>
                  </a:gsLst>
                  <a:lin ang="5400000" scaled="0"/>
                </a:gradFill>
              </a:defRPr>
            </a:lvl1pPr>
            <a:lvl2pPr marL="0" indent="0">
              <a:buNone/>
              <a:defRPr sz="2040"/>
            </a:lvl2pPr>
            <a:lvl3pPr marL="231664" indent="0">
              <a:buNone/>
              <a:tabLst/>
              <a:defRPr sz="2040"/>
            </a:lvl3pPr>
            <a:lvl4pPr marL="460155" indent="0">
              <a:buNone/>
              <a:defRPr/>
            </a:lvl4pPr>
            <a:lvl5pPr marL="68547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23133950"/>
      </p:ext>
    </p:extLst>
  </p:cSld>
  <p:clrMapOvr>
    <a:masterClrMapping/>
  </p:clrMapOvr>
  <p:transition spd="slow">
    <p:push/>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4" indent="0">
              <a:buNone/>
              <a:tabLst/>
              <a:defRPr sz="2040"/>
            </a:lvl3pPr>
            <a:lvl4pPr marL="460155" indent="0">
              <a:buNone/>
              <a:defRPr/>
            </a:lvl4pPr>
            <a:lvl5pPr marL="68547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664" indent="0">
              <a:buNone/>
              <a:tabLst/>
              <a:defRPr sz="2040"/>
            </a:lvl3pPr>
            <a:lvl4pPr marL="460155" indent="0">
              <a:buNone/>
              <a:defRPr/>
            </a:lvl4pPr>
            <a:lvl5pPr marL="68547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7090564"/>
      </p:ext>
    </p:extLst>
  </p:cSld>
  <p:clrMapOvr>
    <a:masterClrMapping/>
  </p:clrMapOvr>
  <p:transition spd="slow">
    <p:push/>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203" indent="-287203">
              <a:spcBef>
                <a:spcPts val="1224"/>
              </a:spcBef>
              <a:buClr>
                <a:schemeClr val="tx1"/>
              </a:buClr>
              <a:buFont typeface="Arial" pitchFamily="34" charset="0"/>
              <a:buChar char="•"/>
              <a:defRPr sz="3570"/>
            </a:lvl1pPr>
            <a:lvl2pPr marL="530914" indent="-233084">
              <a:defRPr sz="2448"/>
            </a:lvl2pPr>
            <a:lvl3pPr marL="699253" indent="-168339">
              <a:tabLst/>
              <a:defRPr sz="2040"/>
            </a:lvl3pPr>
            <a:lvl4pPr marL="880540" indent="-181288">
              <a:defRPr/>
            </a:lvl4pPr>
            <a:lvl5pPr marL="1048878" indent="-1683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203" indent="-287203">
              <a:spcBef>
                <a:spcPts val="1224"/>
              </a:spcBef>
              <a:buClr>
                <a:schemeClr val="tx1"/>
              </a:buClr>
              <a:buFont typeface="Arial" pitchFamily="34" charset="0"/>
              <a:buChar char="•"/>
              <a:defRPr sz="3570"/>
            </a:lvl1pPr>
            <a:lvl2pPr marL="530914" indent="-233084">
              <a:defRPr sz="2448"/>
            </a:lvl2pPr>
            <a:lvl3pPr marL="699253" indent="-168339">
              <a:tabLst/>
              <a:defRPr sz="2040"/>
            </a:lvl3pPr>
            <a:lvl4pPr marL="880540" indent="-181288">
              <a:defRPr/>
            </a:lvl4pPr>
            <a:lvl5pPr marL="1048878" indent="-1683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1886109"/>
      </p:ext>
    </p:extLst>
  </p:cSld>
  <p:clrMapOvr>
    <a:masterClrMapping/>
  </p:clrMapOvr>
  <p:transition spd="slow">
    <p:push/>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203" indent="-28720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14" indent="-233084">
              <a:defRPr sz="2448"/>
            </a:lvl2pPr>
            <a:lvl3pPr marL="699253" indent="-168339">
              <a:tabLst/>
              <a:defRPr sz="2040"/>
            </a:lvl3pPr>
            <a:lvl4pPr marL="880540" indent="-181288">
              <a:defRPr/>
            </a:lvl4pPr>
            <a:lvl5pPr marL="1048878" indent="-1683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53"/>
            <a:ext cx="5486399" cy="2536079"/>
          </a:xfrm>
        </p:spPr>
        <p:txBody>
          <a:bodyPr wrap="square">
            <a:spAutoFit/>
          </a:bodyPr>
          <a:lstStyle>
            <a:lvl1pPr marL="287203" indent="-287203">
              <a:spcBef>
                <a:spcPts val="1224"/>
              </a:spcBef>
              <a:buClr>
                <a:schemeClr val="tx2"/>
              </a:buClr>
              <a:buFont typeface="Arial" pitchFamily="34" charset="0"/>
              <a:buChar char="•"/>
              <a:defRPr sz="3570">
                <a:gradFill>
                  <a:gsLst>
                    <a:gs pos="1250">
                      <a:schemeClr val="tx2"/>
                    </a:gs>
                    <a:gs pos="99000">
                      <a:schemeClr val="tx2"/>
                    </a:gs>
                  </a:gsLst>
                  <a:lin ang="5400000" scaled="0"/>
                </a:gradFill>
              </a:defRPr>
            </a:lvl1pPr>
            <a:lvl2pPr marL="530914" indent="-233084">
              <a:defRPr sz="2448"/>
            </a:lvl2pPr>
            <a:lvl3pPr marL="699253" indent="-168339">
              <a:tabLst/>
              <a:defRPr sz="2040"/>
            </a:lvl3pPr>
            <a:lvl4pPr marL="880540" indent="-181288">
              <a:defRPr/>
            </a:lvl4pPr>
            <a:lvl5pPr marL="1048878" indent="-16833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1905786"/>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3869914"/>
      </p:ext>
    </p:extLst>
  </p:cSld>
  <p:clrMapOvr>
    <a:masterClrMapping/>
  </p:clrMapOvr>
  <p:transition spd="slow">
    <p:push/>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970852"/>
      </p:ext>
    </p:extLst>
  </p:cSld>
  <p:clrMapOvr>
    <a:masterClrMapping/>
  </p:clrMapOvr>
  <p:transition spd="slow">
    <p:push/>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7763434"/>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091956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98464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6" tIns="46616" rIns="46616" bIns="46616" numCol="1" spcCol="0" rtlCol="0" fromWordArt="0" anchor="ctr" anchorCtr="0" forceAA="0" compatLnSpc="1">
            <a:prstTxWarp prst="textNoShape">
              <a:avLst/>
            </a:prstTxWarp>
            <a:noAutofit/>
          </a:bodyPr>
          <a:lstStyle/>
          <a:p>
            <a:pPr algn="ctr" defTabSz="932029" fontAlgn="base">
              <a:spcBef>
                <a:spcPct val="0"/>
              </a:spcBef>
              <a:spcAft>
                <a:spcPct val="0"/>
              </a:spcAft>
            </a:pPr>
            <a:endParaRPr lang="en-US" sz="1836"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017830"/>
          </a:xfrm>
        </p:spPr>
        <p:txBody>
          <a:bodyPr/>
          <a:lstStyle>
            <a:lvl1pPr marL="0" indent="0">
              <a:buNone/>
              <a:defRPr sz="3264">
                <a:gradFill>
                  <a:gsLst>
                    <a:gs pos="1250">
                      <a:srgbClr val="000000"/>
                    </a:gs>
                    <a:gs pos="100000">
                      <a:srgbClr val="000000"/>
                    </a:gs>
                  </a:gsLst>
                  <a:lin ang="5400000" scaled="0"/>
                </a:gradFill>
                <a:latin typeface="Segoe UI" pitchFamily="34" charset="0"/>
                <a:cs typeface="Segoe UI" pitchFamily="34" charset="0"/>
              </a:defRPr>
            </a:lvl1pPr>
            <a:lvl2pPr marL="346390"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9"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77"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9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1316408"/>
      </p:ext>
    </p:extLst>
  </p:cSld>
  <p:clrMapOvr>
    <a:masterClrMapping/>
  </p:clrMapOvr>
  <p:transition spd="slow">
    <p:push/>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2"/>
            <a:ext cx="11887200" cy="2443746"/>
          </a:xfrm>
          <a:prstGeom prst="rect">
            <a:avLst/>
          </a:prstGeom>
        </p:spPr>
        <p:txBody>
          <a:bodyPr/>
          <a:lstStyle>
            <a:lvl1pPr marL="290376" indent="-290376">
              <a:buClr>
                <a:schemeClr val="tx1"/>
              </a:buClr>
              <a:buSzPct val="90000"/>
              <a:buFont typeface="Arial" pitchFamily="34" charset="0"/>
              <a:buChar char="•"/>
              <a:defRPr sz="357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1" indent="-280856">
              <a:buClr>
                <a:schemeClr val="tx1"/>
              </a:buClr>
              <a:buSzPct val="90000"/>
              <a:buFont typeface="Arial" pitchFamily="34" charset="0"/>
              <a:buChar char="•"/>
              <a:defRPr sz="316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04" indent="-290376">
              <a:buClr>
                <a:schemeClr val="tx1"/>
              </a:buClr>
              <a:buSzPct val="90000"/>
              <a:buFont typeface="Arial" pitchFamily="34" charset="0"/>
              <a:buChar char="•"/>
              <a:defRPr sz="275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98" indent="-228492">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89" indent="-228492">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2351" tIns="76177" rIns="152351" bIns="7617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69616539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bwMode="white">
          <a:xfrm>
            <a:off x="751565" y="4966678"/>
            <a:ext cx="10687141" cy="470856"/>
          </a:xfrm>
        </p:spPr>
        <p:txBody>
          <a:bodyPr>
            <a:noAutofit/>
          </a:bodyPr>
          <a:lstStyle>
            <a:lvl1pPr marL="0" indent="0" algn="l">
              <a:lnSpc>
                <a:spcPct val="90000"/>
              </a:lnSpc>
              <a:spcBef>
                <a:spcPts val="0"/>
              </a:spcBef>
              <a:buNone/>
              <a:defRPr lang="en-US" sz="3699" kern="1200" spc="-71" baseline="0" dirty="0">
                <a:solidFill>
                  <a:srgbClr val="FFFFFF"/>
                </a:solidFill>
                <a:latin typeface="+mj-lt"/>
                <a:ea typeface="+mn-ea"/>
                <a:cs typeface="+mn-cs"/>
              </a:defRPr>
            </a:lvl1pPr>
            <a:lvl2pPr marL="466281" indent="0" algn="ctr">
              <a:buNone/>
              <a:defRPr>
                <a:solidFill>
                  <a:schemeClr val="tx1">
                    <a:tint val="75000"/>
                  </a:schemeClr>
                </a:solidFill>
              </a:defRPr>
            </a:lvl2pPr>
            <a:lvl3pPr marL="932563" indent="0" algn="ctr">
              <a:buNone/>
              <a:defRPr>
                <a:solidFill>
                  <a:schemeClr val="tx1">
                    <a:tint val="75000"/>
                  </a:schemeClr>
                </a:solidFill>
              </a:defRPr>
            </a:lvl3pPr>
            <a:lvl4pPr marL="1398844" indent="0" algn="ctr">
              <a:buNone/>
              <a:defRPr>
                <a:solidFill>
                  <a:schemeClr val="tx1">
                    <a:tint val="75000"/>
                  </a:schemeClr>
                </a:solidFill>
              </a:defRPr>
            </a:lvl4pPr>
            <a:lvl5pPr marL="1865126" indent="0" algn="ctr">
              <a:buNone/>
              <a:defRPr>
                <a:solidFill>
                  <a:schemeClr val="tx1">
                    <a:tint val="75000"/>
                  </a:schemeClr>
                </a:solidFill>
              </a:defRPr>
            </a:lvl5pPr>
            <a:lvl6pPr marL="2331408" indent="0" algn="ctr">
              <a:buNone/>
              <a:defRPr>
                <a:solidFill>
                  <a:schemeClr val="tx1">
                    <a:tint val="75000"/>
                  </a:schemeClr>
                </a:solidFill>
              </a:defRPr>
            </a:lvl6pPr>
            <a:lvl7pPr marL="2797689" indent="0" algn="ctr">
              <a:buNone/>
              <a:defRPr>
                <a:solidFill>
                  <a:schemeClr val="tx1">
                    <a:tint val="75000"/>
                  </a:schemeClr>
                </a:solidFill>
              </a:defRPr>
            </a:lvl7pPr>
            <a:lvl8pPr marL="3263970" indent="0" algn="ctr">
              <a:buNone/>
              <a:defRPr>
                <a:solidFill>
                  <a:schemeClr val="tx1">
                    <a:tint val="75000"/>
                  </a:schemeClr>
                </a:solidFill>
              </a:defRPr>
            </a:lvl8pPr>
            <a:lvl9pPr marL="3730253" indent="0" algn="ctr">
              <a:buNone/>
              <a:defRPr>
                <a:solidFill>
                  <a:schemeClr val="tx1">
                    <a:tint val="75000"/>
                  </a:schemeClr>
                </a:solidFill>
              </a:defRPr>
            </a:lvl9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bwMode="white">
          <a:xfrm>
            <a:off x="458582" y="415290"/>
            <a:ext cx="11018248" cy="1226093"/>
          </a:xfrm>
        </p:spPr>
        <p:txBody>
          <a:bodyPr anchor="t"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8" b="0" kern="1200" cap="none" spc="-408" baseline="0" dirty="0" smtClean="0">
                <a:ln w="3175">
                  <a:noFill/>
                </a:ln>
                <a:gradFill>
                  <a:gsLst>
                    <a:gs pos="100000">
                      <a:srgbClr val="8CC600"/>
                    </a:gs>
                    <a:gs pos="0">
                      <a:srgbClr val="8CC600"/>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bwMode="white">
          <a:xfrm>
            <a:off x="750771" y="3184536"/>
            <a:ext cx="10688040" cy="932293"/>
          </a:xfrm>
        </p:spPr>
        <p:txBody>
          <a:bodyPr wrap="square" anchor="t">
            <a:noAutofit/>
          </a:bodyPr>
          <a:lstStyle>
            <a:lvl1pPr marL="0" indent="0">
              <a:buNone/>
              <a:defRPr sz="6699" spc="-153"/>
            </a:lvl1pPr>
          </a:lstStyle>
          <a:p>
            <a:pPr lvl="0"/>
            <a:r>
              <a:rPr lang="en-US" smtClean="0"/>
              <a:t>Click to edit Master text styles</a:t>
            </a:r>
          </a:p>
        </p:txBody>
      </p:sp>
    </p:spTree>
    <p:extLst>
      <p:ext uri="{BB962C8B-B14F-4D97-AF65-F5344CB8AC3E}">
        <p14:creationId xmlns:p14="http://schemas.microsoft.com/office/powerpoint/2010/main" val="3590914130"/>
      </p:ext>
    </p:extLst>
  </p:cSld>
  <p:clrMapOvr>
    <a:masterClrMapping/>
  </p:clrMapOvr>
  <p:transition spd="slow">
    <p:push/>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ctrTitle"/>
          </p:nvPr>
        </p:nvSpPr>
        <p:spPr>
          <a:xfrm>
            <a:off x="618330" y="1144706"/>
            <a:ext cx="11255709" cy="2435131"/>
          </a:xfrm>
        </p:spPr>
        <p:txBody>
          <a:bodyPr anchor="b"/>
          <a:lstStyle>
            <a:lvl1pPr algn="l">
              <a:defRPr sz="6119"/>
            </a:lvl1pPr>
          </a:lstStyle>
          <a:p>
            <a:r>
              <a:rPr lang="en-US" dirty="0" smtClean="0"/>
              <a:t>Click to edit Master title style</a:t>
            </a:r>
            <a:endParaRPr lang="en-US" dirty="0"/>
          </a:p>
        </p:txBody>
      </p:sp>
      <p:sp>
        <p:nvSpPr>
          <p:cNvPr id="3" name="Subtitle 2"/>
          <p:cNvSpPr>
            <a:spLocks noGrp="1"/>
          </p:cNvSpPr>
          <p:nvPr>
            <p:ph type="subTitle" idx="1"/>
          </p:nvPr>
        </p:nvSpPr>
        <p:spPr>
          <a:xfrm>
            <a:off x="618330" y="3673745"/>
            <a:ext cx="11255709" cy="1688724"/>
          </a:xfrm>
        </p:spPr>
        <p:txBody>
          <a:bodyPr>
            <a:normAutofit/>
          </a:bodyPr>
          <a:lstStyle>
            <a:lvl1pPr marL="0" indent="0" algn="l">
              <a:buNone/>
              <a:defRPr sz="3672">
                <a:solidFill>
                  <a:schemeClr val="tx1"/>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smtClean="0"/>
              <a:t>Click to edit Master subtitle style</a:t>
            </a:r>
            <a:endParaRPr lang="en-US" dirty="0"/>
          </a:p>
        </p:txBody>
      </p:sp>
    </p:spTree>
    <p:extLst>
      <p:ext uri="{BB962C8B-B14F-4D97-AF65-F5344CB8AC3E}">
        <p14:creationId xmlns:p14="http://schemas.microsoft.com/office/powerpoint/2010/main" val="64588204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523504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2.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6.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3.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9.png"/><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411921349"/>
      </p:ext>
    </p:extLst>
  </p:cSld>
  <p:clrMap bg1="lt1" tx1="dk1" bg2="lt2" tx2="dk2" accent1="accent1" accent2="accent2" accent3="accent3" accent4="accent4" accent5="accent5" accent6="accent6" hlink="hlink" folHlink="folHlink"/>
  <p:sldLayoutIdLst>
    <p:sldLayoutId id="2147484195" r:id="rId1"/>
    <p:sldLayoutId id="2147484278" r:id="rId2"/>
    <p:sldLayoutId id="2147484279" r:id="rId3"/>
    <p:sldLayoutId id="2147484265" r:id="rId4"/>
    <p:sldLayoutId id="2147484273" r:id="rId5"/>
    <p:sldLayoutId id="2147484281" r:id="rId6"/>
    <p:sldLayoutId id="2147484282" r:id="rId7"/>
    <p:sldLayoutId id="2147484296" r:id="rId8"/>
    <p:sldLayoutId id="2147484379" r:id="rId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531279" y="1476622"/>
            <a:ext cx="11378776" cy="2096876"/>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1025686"/>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gradFill>
            <a:gsLst>
              <a:gs pos="1250">
                <a:schemeClr val="tx1"/>
              </a:gs>
              <a:gs pos="100000">
                <a:schemeClr val="tx1"/>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tx1"/>
              </a:gs>
              <a:gs pos="100000">
                <a:schemeClr val="tx1"/>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tx1"/>
              </a:gs>
              <a:gs pos="100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677924234"/>
      </p:ext>
    </p:extLst>
  </p:cSld>
  <p:clrMap bg1="lt1" tx1="dk1" bg2="lt2" tx2="dk2" accent1="accent1" accent2="accent2" accent3="accent3" accent4="accent4" accent5="accent5" accent6="accent6" hlink="hlink" folHlink="folHlink"/>
  <p:sldLayoutIdLst>
    <p:sldLayoutId id="2147484291" r:id="rId1"/>
    <p:sldLayoutId id="2147484292" r:id="rId2"/>
    <p:sldLayoutId id="2147484293" r:id="rId3"/>
    <p:sldLayoutId id="2147484294" r:id="rId4"/>
    <p:sldLayoutId id="2147484295" r:id="rId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5" cstate="print">
            <a:extLst>
              <a:ext uri="{28A0092B-C50C-407E-A947-70E740481C1C}">
                <a14:useLocalDpi xmlns:a14="http://schemas.microsoft.com/office/drawing/2010/main" val="0"/>
              </a:ext>
            </a:extLst>
          </a:blip>
          <a:srcRect r="3957" b="4063"/>
          <a:stretch/>
        </p:blipFill>
        <p:spPr>
          <a:xfrm>
            <a:off x="11167" y="993"/>
            <a:ext cx="12414142" cy="6993533"/>
          </a:xfrm>
          <a:prstGeom prst="rect">
            <a:avLst/>
          </a:prstGeom>
        </p:spPr>
      </p:pic>
      <p:sp>
        <p:nvSpPr>
          <p:cNvPr id="2" name="Title Placeholder 1"/>
          <p:cNvSpPr>
            <a:spLocks noGrp="1"/>
          </p:cNvSpPr>
          <p:nvPr>
            <p:ph type="title"/>
          </p:nvPr>
        </p:nvSpPr>
        <p:spPr>
          <a:xfrm>
            <a:off x="572043" y="349171"/>
            <a:ext cx="11301996" cy="976663"/>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72043" y="1512331"/>
            <a:ext cx="11301996" cy="450771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9075832" y="6399061"/>
            <a:ext cx="2798207" cy="372394"/>
          </a:xfrm>
          <a:prstGeom prst="rect">
            <a:avLst/>
          </a:prstGeom>
        </p:spPr>
        <p:txBody>
          <a:bodyPr vert="horz" lIns="91440" tIns="45720" rIns="91440" bIns="45720" rtlCol="0" anchor="ctr"/>
          <a:lstStyle>
            <a:lvl1pPr algn="r">
              <a:defRPr sz="2040">
                <a:solidFill>
                  <a:srgbClr val="289FD7"/>
                </a:solidFill>
                <a:latin typeface="+mj-lt"/>
              </a:defRPr>
            </a:lvl1pPr>
          </a:lstStyle>
          <a:p>
            <a:pPr defTabSz="932597"/>
            <a:fld id="{0D099E2A-118A-4377-8F98-2DF40BCBA9FE}" type="slidenum">
              <a:rPr lang="en-US" smtClean="0"/>
              <a:pPr defTabSz="932597"/>
              <a:t>‹#›</a:t>
            </a:fld>
            <a:endParaRPr lang="en-US"/>
          </a:p>
        </p:txBody>
      </p:sp>
    </p:spTree>
    <p:extLst>
      <p:ext uri="{BB962C8B-B14F-4D97-AF65-F5344CB8AC3E}">
        <p14:creationId xmlns:p14="http://schemas.microsoft.com/office/powerpoint/2010/main" val="3624505547"/>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Lst>
  <p:timing>
    <p:tnLst>
      <p:par>
        <p:cTn id="1" dur="indefinite" restart="never" nodeType="tmRoot"/>
      </p:par>
    </p:tnLst>
  </p:timing>
  <p:hf hdr="0" ftr="0" dt="0"/>
  <p:txStyles>
    <p:titleStyle>
      <a:lvl1pPr algn="l" defTabSz="932597" rtl="0" eaLnBrk="1" latinLnBrk="0" hangingPunct="1">
        <a:lnSpc>
          <a:spcPct val="90000"/>
        </a:lnSpc>
        <a:spcBef>
          <a:spcPct val="0"/>
        </a:spcBef>
        <a:buNone/>
        <a:defRPr sz="5507" kern="1200">
          <a:solidFill>
            <a:schemeClr val="bg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3672"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64"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56"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48"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8D9FB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35127518"/>
      </p:ext>
    </p:extLst>
  </p:cSld>
  <p:clrMap bg1="dk1" tx1="lt1" bg2="dk2" tx2="lt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8"/>
            <a:ext cx="11889564" cy="917575"/>
          </a:xfrm>
          <a:prstGeom prst="rect">
            <a:avLst/>
          </a:prstGeom>
        </p:spPr>
        <p:txBody>
          <a:bodyPr vert="horz" wrap="square" lIns="143381" tIns="89614" rIns="143381" bIns="89614"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4" y="1212851"/>
            <a:ext cx="11887198" cy="2116710"/>
          </a:xfrm>
          <a:prstGeom prst="rect">
            <a:avLst/>
          </a:prstGeom>
        </p:spPr>
        <p:txBody>
          <a:bodyPr vert="horz" wrap="square" lIns="143381" tIns="89614" rIns="143381" bIns="89614"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540145"/>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 id="2147484359" r:id="rId5"/>
    <p:sldLayoutId id="2147484360" r:id="rId6"/>
    <p:sldLayoutId id="2147484361" r:id="rId7"/>
    <p:sldLayoutId id="2147484362" r:id="rId8"/>
    <p:sldLayoutId id="2147484363" r:id="rId9"/>
    <p:sldLayoutId id="2147484364" r:id="rId10"/>
    <p:sldLayoutId id="2147484365" r:id="rId11"/>
    <p:sldLayoutId id="2147484366" r:id="rId12"/>
    <p:sldLayoutId id="2147484367" r:id="rId13"/>
    <p:sldLayoutId id="2147484368" r:id="rId14"/>
    <p:sldLayoutId id="2147484369" r:id="rId15"/>
    <p:sldLayoutId id="2147484370" r:id="rId16"/>
    <p:sldLayoutId id="2147484371" r:id="rId17"/>
    <p:sldLayoutId id="2147484372" r:id="rId18"/>
    <p:sldLayoutId id="2147484373" r:id="rId19"/>
    <p:sldLayoutId id="2147484374" r:id="rId20"/>
    <p:sldLayoutId id="2147484375" r:id="rId21"/>
    <p:sldLayoutId id="2147484376" r:id="rId22"/>
    <p:sldLayoutId id="2147484377" r:id="rId23"/>
    <p:sldLayoutId id="2147484378" r:id="rId24"/>
  </p:sldLayoutIdLst>
  <p:transition spd="slow">
    <p:push/>
  </p:transition>
  <p:timing>
    <p:tnLst>
      <p:par>
        <p:cTn id="1" dur="indefinite" restart="never" nodeType="tmRoot"/>
      </p:par>
    </p:tnLst>
  </p:timing>
  <p:txStyles>
    <p:titleStyle>
      <a:lvl1pPr algn="l" defTabSz="932300" rtl="0" eaLnBrk="1" latinLnBrk="0" hangingPunct="1">
        <a:lnSpc>
          <a:spcPct val="90000"/>
        </a:lnSpc>
        <a:spcBef>
          <a:spcPct val="0"/>
        </a:spcBef>
        <a:buNone/>
        <a:defRPr lang="en-US" sz="540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8" marR="0" indent="-342738" algn="l" defTabSz="932300" rtl="0" eaLnBrk="1" fontAlgn="auto" latinLnBrk="0" hangingPunct="1">
        <a:lnSpc>
          <a:spcPct val="90000"/>
        </a:lnSpc>
        <a:spcBef>
          <a:spcPct val="20000"/>
        </a:spcBef>
        <a:spcAft>
          <a:spcPts val="0"/>
        </a:spcAft>
        <a:buClrTx/>
        <a:buSzPct val="90000"/>
        <a:buFont typeface="Arial" pitchFamily="34" charset="0"/>
        <a:buChar char="•"/>
        <a:tabLst/>
        <a:defRPr sz="3978" kern="1200" spc="0" baseline="0">
          <a:gradFill>
            <a:gsLst>
              <a:gs pos="1250">
                <a:schemeClr val="tx1"/>
              </a:gs>
              <a:gs pos="100000">
                <a:schemeClr val="tx1"/>
              </a:gs>
            </a:gsLst>
            <a:lin ang="5400000" scaled="0"/>
          </a:gradFill>
          <a:latin typeface="+mj-lt"/>
          <a:ea typeface="+mn-ea"/>
          <a:cs typeface="+mn-cs"/>
        </a:defRPr>
      </a:lvl1pPr>
      <a:lvl2pPr marL="583923" marR="0" indent="-241185" algn="l" defTabSz="932300" rtl="0" eaLnBrk="1" fontAlgn="auto" latinLnBrk="0" hangingPunct="1">
        <a:lnSpc>
          <a:spcPct val="90000"/>
        </a:lnSpc>
        <a:spcBef>
          <a:spcPct val="20000"/>
        </a:spcBef>
        <a:spcAft>
          <a:spcPts val="0"/>
        </a:spcAft>
        <a:buClrTx/>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721" marR="0" indent="-228492" algn="l" defTabSz="93230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213" marR="0" indent="-228492" algn="l" defTabSz="93230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704" marR="0" indent="-228492" algn="l" defTabSz="93230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3824" indent="-233076" algn="l" defTabSz="932300"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29975" indent="-233076" algn="l" defTabSz="932300"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126" indent="-233076" algn="l" defTabSz="932300"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276" indent="-233076" algn="l" defTabSz="932300"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300" rtl="0" eaLnBrk="1" latinLnBrk="0" hangingPunct="1">
        <a:defRPr sz="1836" kern="1200">
          <a:solidFill>
            <a:schemeClr val="tx1"/>
          </a:solidFill>
          <a:latin typeface="+mn-lt"/>
          <a:ea typeface="+mn-ea"/>
          <a:cs typeface="+mn-cs"/>
        </a:defRPr>
      </a:lvl1pPr>
      <a:lvl2pPr marL="466149" algn="l" defTabSz="932300" rtl="0" eaLnBrk="1" latinLnBrk="0" hangingPunct="1">
        <a:defRPr sz="1836" kern="1200">
          <a:solidFill>
            <a:schemeClr val="tx1"/>
          </a:solidFill>
          <a:latin typeface="+mn-lt"/>
          <a:ea typeface="+mn-ea"/>
          <a:cs typeface="+mn-cs"/>
        </a:defRPr>
      </a:lvl2pPr>
      <a:lvl3pPr marL="932300" algn="l" defTabSz="932300" rtl="0" eaLnBrk="1" latinLnBrk="0" hangingPunct="1">
        <a:defRPr sz="1836" kern="1200">
          <a:solidFill>
            <a:schemeClr val="tx1"/>
          </a:solidFill>
          <a:latin typeface="+mn-lt"/>
          <a:ea typeface="+mn-ea"/>
          <a:cs typeface="+mn-cs"/>
        </a:defRPr>
      </a:lvl3pPr>
      <a:lvl4pPr marL="1398449" algn="l" defTabSz="932300" rtl="0" eaLnBrk="1" latinLnBrk="0" hangingPunct="1">
        <a:defRPr sz="1836" kern="1200">
          <a:solidFill>
            <a:schemeClr val="tx1"/>
          </a:solidFill>
          <a:latin typeface="+mn-lt"/>
          <a:ea typeface="+mn-ea"/>
          <a:cs typeface="+mn-cs"/>
        </a:defRPr>
      </a:lvl4pPr>
      <a:lvl5pPr marL="1864600" algn="l" defTabSz="932300" rtl="0" eaLnBrk="1" latinLnBrk="0" hangingPunct="1">
        <a:defRPr sz="1836" kern="1200">
          <a:solidFill>
            <a:schemeClr val="tx1"/>
          </a:solidFill>
          <a:latin typeface="+mn-lt"/>
          <a:ea typeface="+mn-ea"/>
          <a:cs typeface="+mn-cs"/>
        </a:defRPr>
      </a:lvl5pPr>
      <a:lvl6pPr marL="2330750" algn="l" defTabSz="932300" rtl="0" eaLnBrk="1" latinLnBrk="0" hangingPunct="1">
        <a:defRPr sz="1836" kern="1200">
          <a:solidFill>
            <a:schemeClr val="tx1"/>
          </a:solidFill>
          <a:latin typeface="+mn-lt"/>
          <a:ea typeface="+mn-ea"/>
          <a:cs typeface="+mn-cs"/>
        </a:defRPr>
      </a:lvl6pPr>
      <a:lvl7pPr marL="2796899" algn="l" defTabSz="932300" rtl="0" eaLnBrk="1" latinLnBrk="0" hangingPunct="1">
        <a:defRPr sz="1836" kern="1200">
          <a:solidFill>
            <a:schemeClr val="tx1"/>
          </a:solidFill>
          <a:latin typeface="+mn-lt"/>
          <a:ea typeface="+mn-ea"/>
          <a:cs typeface="+mn-cs"/>
        </a:defRPr>
      </a:lvl7pPr>
      <a:lvl8pPr marL="3263051" algn="l" defTabSz="932300" rtl="0" eaLnBrk="1" latinLnBrk="0" hangingPunct="1">
        <a:defRPr sz="1836" kern="1200">
          <a:solidFill>
            <a:schemeClr val="tx1"/>
          </a:solidFill>
          <a:latin typeface="+mn-lt"/>
          <a:ea typeface="+mn-ea"/>
          <a:cs typeface="+mn-cs"/>
        </a:defRPr>
      </a:lvl8pPr>
      <a:lvl9pPr marL="3729202" algn="l" defTabSz="932300"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43.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2.png"/><Relationship Id="rId7"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7.emf"/><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png"/><Relationship Id="rId9" Type="http://schemas.openxmlformats.org/officeDocument/2006/relationships/image" Target="../media/image54.emf"/></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1.gif"/><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47.xml"/><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9802" y="3010953"/>
            <a:ext cx="7315200" cy="1837298"/>
          </a:xfrm>
        </p:spPr>
        <p:txBody>
          <a:bodyPr/>
          <a:lstStyle/>
          <a:p>
            <a:r>
              <a:rPr lang="hu-HU" dirty="0" smtClean="0"/>
              <a:t>A Microsoft Mobil Alkalmazásfejlesztési</a:t>
            </a:r>
            <a:br>
              <a:rPr lang="hu-HU" dirty="0" smtClean="0"/>
            </a:br>
            <a:r>
              <a:rPr lang="hu-HU" dirty="0" smtClean="0"/>
              <a:t>Platform</a:t>
            </a:r>
            <a:endParaRPr lang="en-US" dirty="0"/>
          </a:p>
        </p:txBody>
      </p:sp>
      <p:sp>
        <p:nvSpPr>
          <p:cNvPr id="5" name="Text Placeholder 1"/>
          <p:cNvSpPr>
            <a:spLocks noGrp="1"/>
          </p:cNvSpPr>
          <p:nvPr>
            <p:ph type="body" sz="quarter" idx="12"/>
          </p:nvPr>
        </p:nvSpPr>
        <p:spPr>
          <a:xfrm>
            <a:off x="427037" y="5633057"/>
            <a:ext cx="7315200" cy="607859"/>
          </a:xfrm>
        </p:spPr>
        <p:txBody>
          <a:bodyPr/>
          <a:lstStyle/>
          <a:p>
            <a:pPr marL="0" indent="0">
              <a:buNone/>
            </a:pPr>
            <a:r>
              <a:rPr lang="hu-HU" dirty="0" smtClean="0">
                <a:solidFill>
                  <a:srgbClr val="505050"/>
                </a:solidFill>
              </a:rPr>
              <a:t>Érsek Attila</a:t>
            </a:r>
          </a:p>
          <a:p>
            <a:pPr marL="0" indent="0">
              <a:buNone/>
            </a:pPr>
            <a:r>
              <a:rPr lang="hu-HU" sz="3000" dirty="0" err="1" smtClean="0">
                <a:solidFill>
                  <a:srgbClr val="505050"/>
                </a:solidFill>
              </a:rPr>
              <a:t>Twitter</a:t>
            </a:r>
            <a:r>
              <a:rPr lang="hu-HU" sz="3000" dirty="0" smtClean="0">
                <a:solidFill>
                  <a:srgbClr val="505050"/>
                </a:solidFill>
              </a:rPr>
              <a:t>: @</a:t>
            </a:r>
            <a:r>
              <a:rPr lang="hu-HU" sz="3000" dirty="0" err="1" smtClean="0">
                <a:solidFill>
                  <a:srgbClr val="505050"/>
                </a:solidFill>
              </a:rPr>
              <a:t>ersek</a:t>
            </a:r>
            <a:r>
              <a:rPr lang="hu-HU" dirty="0" err="1" smtClean="0">
                <a:solidFill>
                  <a:srgbClr val="505050"/>
                </a:solidFill>
              </a:rPr>
              <a:t>attila</a:t>
            </a:r>
            <a:endParaRPr lang="en-US" sz="3000" dirty="0">
              <a:solidFill>
                <a:srgbClr val="505050"/>
              </a:solidFill>
            </a:endParaRPr>
          </a:p>
        </p:txBody>
      </p:sp>
    </p:spTree>
    <p:extLst>
      <p:ext uri="{BB962C8B-B14F-4D97-AF65-F5344CB8AC3E}">
        <p14:creationId xmlns:p14="http://schemas.microsoft.com/office/powerpoint/2010/main" val="2295599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80358" y="2283519"/>
            <a:ext cx="3805807" cy="34352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32230" y="2283519"/>
            <a:ext cx="3805807" cy="34352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8184101" y="2283519"/>
            <a:ext cx="3805807" cy="34352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5"/>
          <p:cNvSpPr txBox="1">
            <a:spLocks/>
          </p:cNvSpPr>
          <p:nvPr/>
        </p:nvSpPr>
        <p:spPr>
          <a:xfrm>
            <a:off x="480358" y="3029003"/>
            <a:ext cx="3803904" cy="120237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3600" dirty="0" smtClean="0">
                <a:gradFill>
                  <a:gsLst>
                    <a:gs pos="42478">
                      <a:srgbClr val="FFFFFF"/>
                    </a:gs>
                    <a:gs pos="77000">
                      <a:srgbClr val="FFFFFF"/>
                    </a:gs>
                  </a:gsLst>
                  <a:lin ang="5400000" scaled="0"/>
                </a:gradFill>
              </a:rPr>
              <a:t>Mobil </a:t>
            </a:r>
            <a:r>
              <a:rPr lang="en-US" sz="3600" dirty="0" err="1" smtClean="0">
                <a:gradFill>
                  <a:gsLst>
                    <a:gs pos="42478">
                      <a:srgbClr val="FFFFFF"/>
                    </a:gs>
                    <a:gs pos="77000">
                      <a:srgbClr val="FFFFFF"/>
                    </a:gs>
                  </a:gsLst>
                  <a:lin ang="5400000" scaled="0"/>
                </a:gradFill>
              </a:rPr>
              <a:t>élmény</a:t>
            </a:r>
            <a:r>
              <a:rPr lang="en-US" sz="3600" dirty="0" smtClean="0">
                <a:gradFill>
                  <a:gsLst>
                    <a:gs pos="42478">
                      <a:srgbClr val="FFFFFF"/>
                    </a:gs>
                    <a:gs pos="77000">
                      <a:srgbClr val="FFFFFF"/>
                    </a:gs>
                  </a:gsLst>
                  <a:lin ang="5400000" scaled="0"/>
                </a:gradFill>
              </a:rPr>
              <a:t> </a:t>
            </a:r>
            <a:r>
              <a:rPr lang="en-US" sz="3600" dirty="0" err="1" smtClean="0">
                <a:gradFill>
                  <a:gsLst>
                    <a:gs pos="42478">
                      <a:srgbClr val="FFFFFF"/>
                    </a:gs>
                    <a:gs pos="77000">
                      <a:srgbClr val="FFFFFF"/>
                    </a:gs>
                  </a:gsLst>
                  <a:lin ang="5400000" scaled="0"/>
                </a:gradFill>
              </a:rPr>
              <a:t>létrehozása</a:t>
            </a:r>
            <a:endParaRPr lang="en-US" sz="3600" dirty="0" smtClean="0">
              <a:gradFill>
                <a:gsLst>
                  <a:gs pos="42478">
                    <a:srgbClr val="FFFFFF"/>
                  </a:gs>
                  <a:gs pos="77000">
                    <a:srgbClr val="FFFFFF"/>
                  </a:gs>
                </a:gsLst>
                <a:lin ang="5400000" scaled="0"/>
              </a:gradFill>
            </a:endParaRPr>
          </a:p>
          <a:p>
            <a:pPr marL="0" indent="0">
              <a:spcBef>
                <a:spcPts val="1200"/>
              </a:spcBef>
              <a:buClr>
                <a:srgbClr val="FFFFFF"/>
              </a:buClr>
              <a:buNone/>
            </a:pPr>
            <a:endParaRPr lang="en-US" sz="1800" dirty="0" smtClean="0">
              <a:gradFill>
                <a:gsLst>
                  <a:gs pos="42478">
                    <a:srgbClr val="FFFFFF"/>
                  </a:gs>
                  <a:gs pos="77000">
                    <a:srgbClr val="FFFFFF"/>
                  </a:gs>
                </a:gsLst>
                <a:lin ang="5400000" scaled="0"/>
              </a:gradFill>
              <a:latin typeface="Segoe UI"/>
            </a:endParaRPr>
          </a:p>
        </p:txBody>
      </p:sp>
      <p:sp>
        <p:nvSpPr>
          <p:cNvPr id="10" name="Text Placeholder 6"/>
          <p:cNvSpPr txBox="1">
            <a:spLocks/>
          </p:cNvSpPr>
          <p:nvPr/>
        </p:nvSpPr>
        <p:spPr>
          <a:xfrm>
            <a:off x="4332230" y="3029002"/>
            <a:ext cx="3803904" cy="1445513"/>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3600" dirty="0" smtClean="0">
                <a:solidFill>
                  <a:schemeClr val="bg1"/>
                </a:solidFill>
              </a:rPr>
              <a:t>…</a:t>
            </a:r>
            <a:r>
              <a:rPr lang="en-US" sz="3600" dirty="0" err="1" smtClean="0">
                <a:solidFill>
                  <a:schemeClr val="bg1"/>
                </a:solidFill>
              </a:rPr>
              <a:t>az</a:t>
            </a:r>
            <a:r>
              <a:rPr lang="en-US" sz="3600" dirty="0" smtClean="0">
                <a:solidFill>
                  <a:schemeClr val="bg1"/>
                </a:solidFill>
              </a:rPr>
              <a:t> </a:t>
            </a:r>
            <a:r>
              <a:rPr lang="en-US" sz="3600" dirty="0" err="1" smtClean="0">
                <a:solidFill>
                  <a:schemeClr val="bg1"/>
                </a:solidFill>
              </a:rPr>
              <a:t>üzlethez</a:t>
            </a:r>
            <a:r>
              <a:rPr lang="en-US" sz="3600" dirty="0" smtClean="0">
                <a:solidFill>
                  <a:schemeClr val="bg1"/>
                </a:solidFill>
              </a:rPr>
              <a:t> </a:t>
            </a:r>
            <a:r>
              <a:rPr lang="en-US" sz="3600" dirty="0" err="1" smtClean="0">
                <a:solidFill>
                  <a:schemeClr val="bg1"/>
                </a:solidFill>
              </a:rPr>
              <a:t>kapcsolódva</a:t>
            </a:r>
            <a:r>
              <a:rPr lang="en-US" sz="3600" dirty="0" smtClean="0">
                <a:solidFill>
                  <a:schemeClr val="bg1"/>
                </a:solidFill>
              </a:rPr>
              <a:t>…</a:t>
            </a:r>
          </a:p>
        </p:txBody>
      </p:sp>
      <p:sp>
        <p:nvSpPr>
          <p:cNvPr id="11" name="Text Placeholder 7"/>
          <p:cNvSpPr txBox="1">
            <a:spLocks/>
          </p:cNvSpPr>
          <p:nvPr/>
        </p:nvSpPr>
        <p:spPr>
          <a:xfrm>
            <a:off x="8184101" y="3029002"/>
            <a:ext cx="3803904" cy="94558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3600" dirty="0" smtClean="0">
                <a:gradFill>
                  <a:gsLst>
                    <a:gs pos="42478">
                      <a:srgbClr val="FFFFFF"/>
                    </a:gs>
                    <a:gs pos="77000">
                      <a:srgbClr val="FFFFFF"/>
                    </a:gs>
                  </a:gsLst>
                  <a:lin ang="5400000" scaled="0"/>
                </a:gradFill>
              </a:rPr>
              <a:t>…a </a:t>
            </a:r>
            <a:r>
              <a:rPr lang="en-US" sz="3600" dirty="0" err="1" smtClean="0">
                <a:gradFill>
                  <a:gsLst>
                    <a:gs pos="42478">
                      <a:srgbClr val="FFFFFF"/>
                    </a:gs>
                    <a:gs pos="77000">
                      <a:srgbClr val="FFFFFF"/>
                    </a:gs>
                  </a:gsLst>
                  <a:lin ang="5400000" scaled="0"/>
                </a:gradFill>
              </a:rPr>
              <a:t>mobil</a:t>
            </a:r>
            <a:r>
              <a:rPr lang="en-US" sz="3600" dirty="0" smtClean="0">
                <a:gradFill>
                  <a:gsLst>
                    <a:gs pos="42478">
                      <a:srgbClr val="FFFFFF"/>
                    </a:gs>
                    <a:gs pos="77000">
                      <a:srgbClr val="FFFFFF"/>
                    </a:gs>
                  </a:gsLst>
                  <a:lin ang="5400000" scaled="0"/>
                </a:gradFill>
              </a:rPr>
              <a:t> </a:t>
            </a:r>
            <a:r>
              <a:rPr lang="en-US" sz="3600" dirty="0" err="1" smtClean="0">
                <a:gradFill>
                  <a:gsLst>
                    <a:gs pos="42478">
                      <a:srgbClr val="FFFFFF"/>
                    </a:gs>
                    <a:gs pos="77000">
                      <a:srgbClr val="FFFFFF"/>
                    </a:gs>
                  </a:gsLst>
                  <a:lin ang="5400000" scaled="0"/>
                </a:gradFill>
              </a:rPr>
              <a:t>korszak</a:t>
            </a:r>
            <a:r>
              <a:rPr lang="en-US" sz="3600" dirty="0" smtClean="0">
                <a:gradFill>
                  <a:gsLst>
                    <a:gs pos="42478">
                      <a:srgbClr val="FFFFFF"/>
                    </a:gs>
                    <a:gs pos="77000">
                      <a:srgbClr val="FFFFFF"/>
                    </a:gs>
                  </a:gsLst>
                  <a:lin ang="5400000" scaled="0"/>
                </a:gradFill>
              </a:rPr>
              <a:t> </a:t>
            </a:r>
            <a:r>
              <a:rPr lang="en-US" sz="3600" dirty="0" err="1" smtClean="0">
                <a:gradFill>
                  <a:gsLst>
                    <a:gs pos="42478">
                      <a:srgbClr val="FFFFFF"/>
                    </a:gs>
                    <a:gs pos="77000">
                      <a:srgbClr val="FFFFFF"/>
                    </a:gs>
                  </a:gsLst>
                  <a:lin ang="5400000" scaled="0"/>
                </a:gradFill>
              </a:rPr>
              <a:t>agilitásával</a:t>
            </a:r>
            <a:r>
              <a:rPr lang="en-US" sz="3600" dirty="0" smtClean="0">
                <a:gradFill>
                  <a:gsLst>
                    <a:gs pos="42478">
                      <a:srgbClr val="FFFFFF"/>
                    </a:gs>
                    <a:gs pos="77000">
                      <a:srgbClr val="FFFFFF"/>
                    </a:gs>
                  </a:gsLst>
                  <a:lin ang="5400000" scaled="0"/>
                </a:gradFill>
              </a:rPr>
              <a:t>.</a:t>
            </a:r>
          </a:p>
          <a:p>
            <a:pPr marL="0" indent="0">
              <a:spcBef>
                <a:spcPts val="1200"/>
              </a:spcBef>
              <a:buClr>
                <a:srgbClr val="FFFFFF"/>
              </a:buClr>
              <a:buFont typeface="Arial" pitchFamily="34" charset="0"/>
              <a:buNone/>
            </a:pPr>
            <a:endParaRPr lang="en-US" sz="1800" dirty="0">
              <a:gradFill>
                <a:gsLst>
                  <a:gs pos="42478">
                    <a:srgbClr val="FFFFFF"/>
                  </a:gs>
                  <a:gs pos="77000">
                    <a:srgbClr val="FFFFFF"/>
                  </a:gs>
                </a:gsLst>
                <a:lin ang="5400000" scaled="0"/>
              </a:gradFill>
              <a:latin typeface="Segoe UI"/>
            </a:endParaRPr>
          </a:p>
        </p:txBody>
      </p:sp>
      <p:sp>
        <p:nvSpPr>
          <p:cNvPr id="15" name="Oval 14"/>
          <p:cNvSpPr/>
          <p:nvPr/>
        </p:nvSpPr>
        <p:spPr bwMode="auto">
          <a:xfrm>
            <a:off x="1497455" y="1402567"/>
            <a:ext cx="1771613" cy="1771612"/>
          </a:xfrm>
          <a:prstGeom prst="ellipse">
            <a:avLst/>
          </a:prstGeom>
          <a:solidFill>
            <a:schemeClr val="bg1"/>
          </a:solidFill>
          <a:ln w="920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p:nvSpPr>
        <p:spPr bwMode="auto">
          <a:xfrm>
            <a:off x="5349327" y="1402567"/>
            <a:ext cx="1771612" cy="1771612"/>
          </a:xfrm>
          <a:prstGeom prst="ellipse">
            <a:avLst/>
          </a:prstGeom>
          <a:solidFill>
            <a:schemeClr val="bg1"/>
          </a:solidFill>
          <a:ln w="92075">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9198170" y="1399539"/>
            <a:ext cx="1777668" cy="1777668"/>
          </a:xfrm>
          <a:prstGeom prst="ellipse">
            <a:avLst/>
          </a:prstGeom>
          <a:solidFill>
            <a:schemeClr val="bg1"/>
          </a:solidFill>
          <a:ln w="92075">
            <a:solidFill>
              <a:srgbClr val="6729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Text Placeholder 7"/>
          <p:cNvSpPr txBox="1">
            <a:spLocks/>
          </p:cNvSpPr>
          <p:nvPr/>
        </p:nvSpPr>
        <p:spPr>
          <a:xfrm>
            <a:off x="8186328" y="4267201"/>
            <a:ext cx="3803904" cy="1201444"/>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Font typeface="Arial" pitchFamily="34" charset="0"/>
              <a:buNone/>
            </a:pPr>
            <a:r>
              <a:rPr lang="en-US" sz="1800" dirty="0" err="1" smtClean="0">
                <a:gradFill>
                  <a:gsLst>
                    <a:gs pos="42478">
                      <a:srgbClr val="FFFFFF"/>
                    </a:gs>
                    <a:gs pos="77000">
                      <a:srgbClr val="FFFFFF"/>
                    </a:gs>
                  </a:gsLst>
                  <a:lin ang="5400000" scaled="0"/>
                </a:gradFill>
                <a:latin typeface="Segoe UI"/>
              </a:rPr>
              <a:t>Hatékony</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és</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gyors</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alkalmazásfejlesztés</a:t>
            </a:r>
            <a:r>
              <a:rPr lang="en-US" sz="1800" dirty="0" smtClean="0">
                <a:gradFill>
                  <a:gsLst>
                    <a:gs pos="42478">
                      <a:srgbClr val="FFFFFF"/>
                    </a:gs>
                    <a:gs pos="77000">
                      <a:srgbClr val="FFFFFF"/>
                    </a:gs>
                  </a:gsLst>
                  <a:lin ang="5400000" scaled="0"/>
                </a:gradFill>
                <a:latin typeface="Segoe UI"/>
              </a:rPr>
              <a:t> a </a:t>
            </a:r>
            <a:r>
              <a:rPr lang="en-US" sz="1800" dirty="0" err="1" smtClean="0">
                <a:gradFill>
                  <a:gsLst>
                    <a:gs pos="42478">
                      <a:srgbClr val="FFFFFF"/>
                    </a:gs>
                    <a:gs pos="77000">
                      <a:srgbClr val="FFFFFF"/>
                    </a:gs>
                  </a:gsLst>
                  <a:lin ang="5400000" scaled="0"/>
                </a:gradFill>
                <a:latin typeface="Segoe UI"/>
              </a:rPr>
              <a:t>folyamatos</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kihelyezés</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felügyelet</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és</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nyomonkövetés</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segítségével</a:t>
            </a:r>
            <a:endParaRPr lang="en-US" sz="1800" dirty="0">
              <a:gradFill>
                <a:gsLst>
                  <a:gs pos="42478">
                    <a:srgbClr val="FFFFFF"/>
                  </a:gs>
                  <a:gs pos="77000">
                    <a:srgbClr val="FFFFFF"/>
                  </a:gs>
                </a:gsLst>
                <a:lin ang="5400000" scaled="0"/>
              </a:gradFill>
              <a:latin typeface="Segoe UI"/>
            </a:endParaRPr>
          </a:p>
        </p:txBody>
      </p:sp>
      <p:sp>
        <p:nvSpPr>
          <p:cNvPr id="27" name="Text Placeholder 6"/>
          <p:cNvSpPr txBox="1">
            <a:spLocks/>
          </p:cNvSpPr>
          <p:nvPr/>
        </p:nvSpPr>
        <p:spPr>
          <a:xfrm>
            <a:off x="4383073" y="4267200"/>
            <a:ext cx="3803904" cy="977345"/>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sz="1800" dirty="0" err="1" smtClean="0">
                <a:solidFill>
                  <a:srgbClr val="FFFFFF"/>
                </a:solidFill>
                <a:latin typeface="Segoe UI"/>
              </a:rPr>
              <a:t>Akár</a:t>
            </a:r>
            <a:r>
              <a:rPr lang="en-US" sz="1800" dirty="0" smtClean="0">
                <a:solidFill>
                  <a:srgbClr val="FFFFFF"/>
                </a:solidFill>
                <a:latin typeface="Segoe UI"/>
              </a:rPr>
              <a:t> </a:t>
            </a:r>
            <a:r>
              <a:rPr lang="en-US" sz="1800" dirty="0" err="1" smtClean="0">
                <a:solidFill>
                  <a:srgbClr val="FFFFFF"/>
                </a:solidFill>
                <a:latin typeface="Segoe UI"/>
              </a:rPr>
              <a:t>nagyvállalati</a:t>
            </a:r>
            <a:r>
              <a:rPr lang="en-US" sz="1800" dirty="0" smtClean="0">
                <a:solidFill>
                  <a:srgbClr val="FFFFFF"/>
                </a:solidFill>
                <a:latin typeface="Segoe UI"/>
              </a:rPr>
              <a:t> </a:t>
            </a:r>
            <a:r>
              <a:rPr lang="en-US" sz="1800" dirty="0" err="1" smtClean="0">
                <a:solidFill>
                  <a:srgbClr val="FFFFFF"/>
                </a:solidFill>
                <a:latin typeface="Segoe UI"/>
              </a:rPr>
              <a:t>felhasználásra</a:t>
            </a:r>
            <a:r>
              <a:rPr lang="en-US" sz="1800" dirty="0" smtClean="0">
                <a:solidFill>
                  <a:srgbClr val="FFFFFF"/>
                </a:solidFill>
                <a:latin typeface="Segoe UI"/>
              </a:rPr>
              <a:t> is </a:t>
            </a:r>
            <a:r>
              <a:rPr lang="en-US" sz="1800" dirty="0" err="1" smtClean="0">
                <a:solidFill>
                  <a:srgbClr val="FFFFFF"/>
                </a:solidFill>
                <a:latin typeface="Segoe UI"/>
              </a:rPr>
              <a:t>alkalmas</a:t>
            </a:r>
            <a:r>
              <a:rPr lang="en-US" sz="1800" dirty="0" smtClean="0">
                <a:solidFill>
                  <a:srgbClr val="FFFFFF"/>
                </a:solidFill>
                <a:latin typeface="Segoe UI"/>
              </a:rPr>
              <a:t> platform </a:t>
            </a:r>
            <a:r>
              <a:rPr lang="en-US" sz="1800" dirty="0" err="1" smtClean="0">
                <a:solidFill>
                  <a:srgbClr val="FFFFFF"/>
                </a:solidFill>
                <a:latin typeface="Segoe UI"/>
              </a:rPr>
              <a:t>mely</a:t>
            </a:r>
            <a:r>
              <a:rPr lang="en-US" sz="1800" dirty="0" smtClean="0">
                <a:solidFill>
                  <a:srgbClr val="FFFFFF"/>
                </a:solidFill>
                <a:latin typeface="Segoe UI"/>
              </a:rPr>
              <a:t> </a:t>
            </a:r>
            <a:r>
              <a:rPr lang="en-US" sz="1800" dirty="0" err="1" smtClean="0">
                <a:solidFill>
                  <a:srgbClr val="FFFFFF"/>
                </a:solidFill>
                <a:latin typeface="Segoe UI"/>
              </a:rPr>
              <a:t>tökéletesen</a:t>
            </a:r>
            <a:r>
              <a:rPr lang="en-US" sz="1800" dirty="0" smtClean="0">
                <a:solidFill>
                  <a:srgbClr val="FFFFFF"/>
                </a:solidFill>
                <a:latin typeface="Segoe UI"/>
              </a:rPr>
              <a:t> </a:t>
            </a:r>
            <a:r>
              <a:rPr lang="en-US" sz="1800" dirty="0" err="1" smtClean="0">
                <a:solidFill>
                  <a:srgbClr val="FFFFFF"/>
                </a:solidFill>
                <a:latin typeface="Segoe UI"/>
              </a:rPr>
              <a:t>integrálódik</a:t>
            </a:r>
            <a:r>
              <a:rPr lang="en-US" sz="1800" dirty="0" smtClean="0">
                <a:solidFill>
                  <a:srgbClr val="FFFFFF"/>
                </a:solidFill>
                <a:latin typeface="Segoe UI"/>
              </a:rPr>
              <a:t> a </a:t>
            </a:r>
            <a:r>
              <a:rPr lang="en-US" sz="1800" dirty="0" err="1" smtClean="0">
                <a:solidFill>
                  <a:srgbClr val="FFFFFF"/>
                </a:solidFill>
                <a:latin typeface="Segoe UI"/>
              </a:rPr>
              <a:t>meglévő</a:t>
            </a:r>
            <a:r>
              <a:rPr lang="en-US" sz="1800" dirty="0" smtClean="0">
                <a:solidFill>
                  <a:srgbClr val="FFFFFF"/>
                </a:solidFill>
                <a:latin typeface="Segoe UI"/>
              </a:rPr>
              <a:t> </a:t>
            </a:r>
            <a:r>
              <a:rPr lang="en-US" sz="1800" dirty="0" err="1" smtClean="0">
                <a:solidFill>
                  <a:srgbClr val="FFFFFF"/>
                </a:solidFill>
                <a:latin typeface="Segoe UI"/>
              </a:rPr>
              <a:t>megoldásokhoz</a:t>
            </a:r>
            <a:r>
              <a:rPr lang="en-US" sz="1800" dirty="0" smtClean="0">
                <a:solidFill>
                  <a:srgbClr val="FFFFFF"/>
                </a:solidFill>
                <a:latin typeface="Segoe UI"/>
              </a:rPr>
              <a:t>.</a:t>
            </a:r>
            <a:endParaRPr lang="en-US" sz="1800" dirty="0">
              <a:solidFill>
                <a:srgbClr val="FFFFFF"/>
              </a:solidFill>
              <a:latin typeface="Segoe UI"/>
            </a:endParaRPr>
          </a:p>
        </p:txBody>
      </p:sp>
      <p:sp>
        <p:nvSpPr>
          <p:cNvPr id="28" name="Title 2"/>
          <p:cNvSpPr>
            <a:spLocks noGrp="1"/>
          </p:cNvSpPr>
          <p:nvPr>
            <p:ph type="title"/>
          </p:nvPr>
        </p:nvSpPr>
        <p:spPr>
          <a:xfrm>
            <a:off x="306394" y="231781"/>
            <a:ext cx="11889564" cy="917575"/>
          </a:xfrm>
        </p:spPr>
        <p:txBody>
          <a:bodyPr/>
          <a:lstStyle/>
          <a:p>
            <a:r>
              <a:rPr lang="en-US" dirty="0" err="1" smtClean="0">
                <a:solidFill>
                  <a:srgbClr val="3F3F3F"/>
                </a:solidFill>
              </a:rPr>
              <a:t>Hogyan</a:t>
            </a:r>
            <a:r>
              <a:rPr lang="en-US" dirty="0" smtClean="0">
                <a:solidFill>
                  <a:srgbClr val="3F3F3F"/>
                </a:solidFill>
              </a:rPr>
              <a:t> </a:t>
            </a:r>
            <a:r>
              <a:rPr lang="en-US" dirty="0" err="1" smtClean="0">
                <a:solidFill>
                  <a:srgbClr val="3F3F3F"/>
                </a:solidFill>
              </a:rPr>
              <a:t>tud</a:t>
            </a:r>
            <a:r>
              <a:rPr lang="en-US" dirty="0">
                <a:solidFill>
                  <a:srgbClr val="3F3F3F"/>
                </a:solidFill>
              </a:rPr>
              <a:t> </a:t>
            </a:r>
            <a:r>
              <a:rPr lang="en-US" dirty="0" smtClean="0">
                <a:solidFill>
                  <a:srgbClr val="3F3F3F"/>
                </a:solidFill>
              </a:rPr>
              <a:t>a Microsoft </a:t>
            </a:r>
            <a:r>
              <a:rPr lang="en-US" dirty="0" err="1" smtClean="0">
                <a:solidFill>
                  <a:srgbClr val="3F3F3F"/>
                </a:solidFill>
              </a:rPr>
              <a:t>segíteni</a:t>
            </a:r>
            <a:r>
              <a:rPr lang="en-US" dirty="0" smtClean="0">
                <a:solidFill>
                  <a:srgbClr val="3F3F3F"/>
                </a:solidFill>
              </a:rPr>
              <a:t>?</a:t>
            </a:r>
            <a:endParaRPr lang="en-US" dirty="0">
              <a:solidFill>
                <a:srgbClr val="3F3F3F"/>
              </a:solidFill>
            </a:endParaRPr>
          </a:p>
        </p:txBody>
      </p:sp>
      <p:sp>
        <p:nvSpPr>
          <p:cNvPr id="33" name="Text Placeholder 7"/>
          <p:cNvSpPr txBox="1">
            <a:spLocks/>
          </p:cNvSpPr>
          <p:nvPr/>
        </p:nvSpPr>
        <p:spPr>
          <a:xfrm>
            <a:off x="483675" y="4270277"/>
            <a:ext cx="3803904" cy="1198368"/>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Clr>
                <a:srgbClr val="FFFFFF"/>
              </a:buClr>
              <a:buNone/>
            </a:pPr>
            <a:r>
              <a:rPr lang="en-US" sz="1800" dirty="0" err="1" smtClean="0">
                <a:gradFill>
                  <a:gsLst>
                    <a:gs pos="42478">
                      <a:srgbClr val="FFFFFF"/>
                    </a:gs>
                    <a:gs pos="77000">
                      <a:srgbClr val="FFFFFF"/>
                    </a:gs>
                  </a:gsLst>
                  <a:lin ang="5400000" scaled="0"/>
                </a:gradFill>
                <a:latin typeface="Segoe UI"/>
              </a:rPr>
              <a:t>Új</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mobil</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alkalmazások</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vagy</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meglévő</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alkalmazások</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mobil</a:t>
            </a:r>
            <a:r>
              <a:rPr lang="en-US" sz="1800" dirty="0" smtClean="0">
                <a:gradFill>
                  <a:gsLst>
                    <a:gs pos="42478">
                      <a:srgbClr val="FFFFFF"/>
                    </a:gs>
                    <a:gs pos="77000">
                      <a:srgbClr val="FFFFFF"/>
                    </a:gs>
                  </a:gsLst>
                  <a:lin ang="5400000" scaled="0"/>
                </a:gradFill>
                <a:latin typeface="Segoe UI"/>
              </a:rPr>
              <a:t> </a:t>
            </a:r>
            <a:r>
              <a:rPr lang="en-US" sz="1800" dirty="0" err="1" smtClean="0">
                <a:gradFill>
                  <a:gsLst>
                    <a:gs pos="42478">
                      <a:srgbClr val="FFFFFF"/>
                    </a:gs>
                    <a:gs pos="77000">
                      <a:srgbClr val="FFFFFF"/>
                    </a:gs>
                  </a:gsLst>
                  <a:lin ang="5400000" scaled="0"/>
                </a:gradFill>
                <a:latin typeface="Segoe UI"/>
              </a:rPr>
              <a:t>felülete</a:t>
            </a:r>
            <a:r>
              <a:rPr lang="en-US" sz="1800" dirty="0" smtClean="0">
                <a:gradFill>
                  <a:gsLst>
                    <a:gs pos="42478">
                      <a:srgbClr val="FFFFFF"/>
                    </a:gs>
                    <a:gs pos="77000">
                      <a:srgbClr val="FFFFFF"/>
                    </a:gs>
                  </a:gsLst>
                  <a:lin ang="5400000" scaled="0"/>
                </a:gradFill>
                <a:latin typeface="Segoe UI"/>
              </a:rPr>
              <a:t> </a:t>
            </a:r>
            <a:r>
              <a:rPr lang="en-US" sz="1800" b="1" dirty="0" smtClean="0">
                <a:gradFill>
                  <a:gsLst>
                    <a:gs pos="42478">
                      <a:srgbClr val="FFFFFF"/>
                    </a:gs>
                    <a:gs pos="77000">
                      <a:srgbClr val="FFFFFF"/>
                    </a:gs>
                  </a:gsLst>
                  <a:lin ang="5400000" scaled="0"/>
                </a:gradFill>
                <a:latin typeface="Segoe UI"/>
              </a:rPr>
              <a:t>Windows, iOS and Android </a:t>
            </a:r>
            <a:r>
              <a:rPr lang="en-US" sz="1800" dirty="0" err="1" smtClean="0">
                <a:gradFill>
                  <a:gsLst>
                    <a:gs pos="42478">
                      <a:srgbClr val="FFFFFF"/>
                    </a:gs>
                    <a:gs pos="77000">
                      <a:srgbClr val="FFFFFF"/>
                    </a:gs>
                  </a:gsLst>
                  <a:lin ang="5400000" scaled="0"/>
                </a:gradFill>
                <a:latin typeface="Segoe UI"/>
              </a:rPr>
              <a:t>eszközökön</a:t>
            </a:r>
            <a:r>
              <a:rPr lang="en-US" sz="1800" dirty="0" smtClean="0">
                <a:gradFill>
                  <a:gsLst>
                    <a:gs pos="42478">
                      <a:srgbClr val="FFFFFF"/>
                    </a:gs>
                    <a:gs pos="77000">
                      <a:srgbClr val="FFFFFF"/>
                    </a:gs>
                  </a:gsLst>
                  <a:lin ang="5400000" scaled="0"/>
                </a:gradFill>
                <a:latin typeface="Segoe UI"/>
              </a:rPr>
              <a:t>.</a:t>
            </a:r>
            <a:endParaRPr lang="en-US" sz="1800" dirty="0">
              <a:gradFill>
                <a:gsLst>
                  <a:gs pos="42478">
                    <a:srgbClr val="FFFFFF"/>
                  </a:gs>
                  <a:gs pos="77000">
                    <a:srgbClr val="FFFFFF"/>
                  </a:gs>
                </a:gsLst>
                <a:lin ang="5400000" scaled="0"/>
              </a:gradFill>
              <a:latin typeface="Segoe UI"/>
            </a:endParaRPr>
          </a:p>
        </p:txBody>
      </p:sp>
      <p:sp>
        <p:nvSpPr>
          <p:cNvPr id="34" name="Rectangle 33"/>
          <p:cNvSpPr/>
          <p:nvPr/>
        </p:nvSpPr>
        <p:spPr bwMode="auto">
          <a:xfrm>
            <a:off x="480358" y="5774520"/>
            <a:ext cx="11507647" cy="110740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ConnectwithBusines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245" y="1509207"/>
            <a:ext cx="1969923" cy="1522213"/>
          </a:xfrm>
          <a:prstGeom prst="rect">
            <a:avLst/>
          </a:prstGeom>
        </p:spPr>
      </p:pic>
      <p:pic>
        <p:nvPicPr>
          <p:cNvPr id="6" name="Picture 5" descr="speedometer-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3172" y="1578398"/>
            <a:ext cx="1790838" cy="138383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56554" y="1649758"/>
            <a:ext cx="1636691" cy="1264716"/>
          </a:xfrm>
          <a:prstGeom prst="rect">
            <a:avLst/>
          </a:prstGeom>
        </p:spPr>
      </p:pic>
      <p:grpSp>
        <p:nvGrpSpPr>
          <p:cNvPr id="21" name="Group 20"/>
          <p:cNvGrpSpPr/>
          <p:nvPr/>
        </p:nvGrpSpPr>
        <p:grpSpPr>
          <a:xfrm>
            <a:off x="6195352" y="5909025"/>
            <a:ext cx="5361233" cy="1010333"/>
            <a:chOff x="8209290" y="5920271"/>
            <a:chExt cx="3928891" cy="822257"/>
          </a:xfrm>
        </p:grpSpPr>
        <p:sp>
          <p:nvSpPr>
            <p:cNvPr id="22" name="Freeform 539"/>
            <p:cNvSpPr>
              <a:spLocks noChangeAspect="1"/>
            </p:cNvSpPr>
            <p:nvPr/>
          </p:nvSpPr>
          <p:spPr bwMode="auto">
            <a:xfrm>
              <a:off x="8209290" y="6013025"/>
              <a:ext cx="768373" cy="42244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1B5CA9"/>
            </a:solid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3" name="Text Placeholder 5"/>
            <p:cNvSpPr txBox="1">
              <a:spLocks/>
            </p:cNvSpPr>
            <p:nvPr/>
          </p:nvSpPr>
          <p:spPr>
            <a:xfrm>
              <a:off x="9070608" y="5920271"/>
              <a:ext cx="3067573"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dirty="0" smtClean="0">
                  <a:solidFill>
                    <a:schemeClr val="accent3"/>
                  </a:solidFill>
                </a:rPr>
                <a:t>Microsoft Azure</a:t>
              </a:r>
              <a:endParaRPr lang="en-US" dirty="0" smtClean="0">
                <a:solidFill>
                  <a:schemeClr val="accent3"/>
                </a:solidFill>
                <a:latin typeface="Segoe UI"/>
              </a:endParaRPr>
            </a:p>
          </p:txBody>
        </p:sp>
      </p:grpSp>
      <p:grpSp>
        <p:nvGrpSpPr>
          <p:cNvPr id="24" name="Group 23"/>
          <p:cNvGrpSpPr/>
          <p:nvPr/>
        </p:nvGrpSpPr>
        <p:grpSpPr>
          <a:xfrm>
            <a:off x="1454955" y="5909025"/>
            <a:ext cx="4942376" cy="1010333"/>
            <a:chOff x="546024" y="5945671"/>
            <a:chExt cx="3621938" cy="822257"/>
          </a:xfrm>
        </p:grpSpPr>
        <p:sp>
          <p:nvSpPr>
            <p:cNvPr id="29" name="Text Placeholder 5"/>
            <p:cNvSpPr txBox="1">
              <a:spLocks/>
            </p:cNvSpPr>
            <p:nvPr/>
          </p:nvSpPr>
          <p:spPr>
            <a:xfrm>
              <a:off x="1166032" y="5945671"/>
              <a:ext cx="3001930" cy="822257"/>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Arial" pitchFamily="34" charset="0"/>
                <a:buNone/>
              </a:pPr>
              <a:r>
                <a:rPr lang="en-US" dirty="0" smtClean="0">
                  <a:solidFill>
                    <a:srgbClr val="541868"/>
                  </a:solidFill>
                </a:rPr>
                <a:t>Visual Studio</a:t>
              </a:r>
              <a:endParaRPr lang="en-US" dirty="0" smtClean="0">
                <a:solidFill>
                  <a:srgbClr val="541868"/>
                </a:solidFill>
                <a:latin typeface="Segoe UI"/>
              </a:endParaRPr>
            </a:p>
          </p:txBody>
        </p:sp>
        <p:pic>
          <p:nvPicPr>
            <p:cNvPr id="30" name="Picture 29" descr="VS_Purp526_rgb.png"/>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546024" y="5979263"/>
              <a:ext cx="637309" cy="628073"/>
            </a:xfrm>
            <a:prstGeom prst="rect">
              <a:avLst/>
            </a:prstGeom>
          </p:spPr>
        </p:pic>
      </p:grpSp>
    </p:spTree>
    <p:extLst>
      <p:ext uri="{BB962C8B-B14F-4D97-AF65-F5344CB8AC3E}">
        <p14:creationId xmlns:p14="http://schemas.microsoft.com/office/powerpoint/2010/main" val="34141101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3F3F3F"/>
                </a:solidFill>
              </a:rPr>
              <a:t>Eltérő</a:t>
            </a:r>
            <a:r>
              <a:rPr lang="en-US" dirty="0" smtClean="0">
                <a:solidFill>
                  <a:srgbClr val="3F3F3F"/>
                </a:solidFill>
              </a:rPr>
              <a:t> </a:t>
            </a:r>
            <a:r>
              <a:rPr lang="en-US" dirty="0" err="1" smtClean="0">
                <a:solidFill>
                  <a:srgbClr val="3F3F3F"/>
                </a:solidFill>
              </a:rPr>
              <a:t>megközelítési</a:t>
            </a:r>
            <a:r>
              <a:rPr lang="en-US" dirty="0" smtClean="0">
                <a:solidFill>
                  <a:srgbClr val="3F3F3F"/>
                </a:solidFill>
              </a:rPr>
              <a:t> </a:t>
            </a:r>
            <a:r>
              <a:rPr lang="en-US" dirty="0" err="1" smtClean="0">
                <a:solidFill>
                  <a:srgbClr val="3F3F3F"/>
                </a:solidFill>
              </a:rPr>
              <a:t>módok</a:t>
            </a:r>
            <a:endParaRPr lang="en-US" dirty="0">
              <a:solidFill>
                <a:srgbClr val="3F3F3F"/>
              </a:solidFill>
            </a:endParaRPr>
          </a:p>
        </p:txBody>
      </p:sp>
      <p:pic>
        <p:nvPicPr>
          <p:cNvPr id="9" name="Picture 8"/>
          <p:cNvPicPr>
            <a:picLocks noChangeAspect="1"/>
          </p:cNvPicPr>
          <p:nvPr/>
        </p:nvPicPr>
        <p:blipFill>
          <a:blip r:embed="rId3"/>
          <a:stretch>
            <a:fillRect/>
          </a:stretch>
        </p:blipFill>
        <p:spPr>
          <a:xfrm>
            <a:off x="6563879" y="1762371"/>
            <a:ext cx="4770425" cy="2920343"/>
          </a:xfrm>
          <a:prstGeom prst="rect">
            <a:avLst/>
          </a:prstGeom>
        </p:spPr>
      </p:pic>
      <p:pic>
        <p:nvPicPr>
          <p:cNvPr id="10" name="Picture 9"/>
          <p:cNvPicPr>
            <a:picLocks noChangeAspect="1"/>
          </p:cNvPicPr>
          <p:nvPr/>
        </p:nvPicPr>
        <p:blipFill rotWithShape="1">
          <a:blip r:embed="rId4"/>
          <a:srcRect l="6418"/>
          <a:stretch/>
        </p:blipFill>
        <p:spPr>
          <a:xfrm>
            <a:off x="957911" y="1762371"/>
            <a:ext cx="4903173" cy="2933743"/>
          </a:xfrm>
          <a:prstGeom prst="rect">
            <a:avLst/>
          </a:prstGeom>
        </p:spPr>
      </p:pic>
      <p:grpSp>
        <p:nvGrpSpPr>
          <p:cNvPr id="11" name="Group 10"/>
          <p:cNvGrpSpPr/>
          <p:nvPr/>
        </p:nvGrpSpPr>
        <p:grpSpPr>
          <a:xfrm>
            <a:off x="8234742" y="4437414"/>
            <a:ext cx="1428703" cy="2075032"/>
            <a:chOff x="8126132" y="4286155"/>
            <a:chExt cx="1645921" cy="2390516"/>
          </a:xfrm>
        </p:grpSpPr>
        <p:sp>
          <p:nvSpPr>
            <p:cNvPr id="12" name="Rectangle 11"/>
            <p:cNvSpPr/>
            <p:nvPr/>
          </p:nvSpPr>
          <p:spPr>
            <a:xfrm>
              <a:off x="8275792" y="5932073"/>
              <a:ext cx="1255159" cy="744598"/>
            </a:xfrm>
            <a:prstGeom prst="rect">
              <a:avLst/>
            </a:prstGeom>
          </p:spPr>
          <p:txBody>
            <a:bodyPr wrap="none">
              <a:spAutoFit/>
            </a:bodyPr>
            <a:lstStyle/>
            <a:p>
              <a:pPr algn="ctr" defTabSz="932468"/>
              <a:r>
                <a:rPr lang="en-US" sz="3600" kern="0" dirty="0" smtClean="0">
                  <a:solidFill>
                    <a:srgbClr val="505050"/>
                  </a:solidFill>
                  <a:latin typeface="Segoe UI Light"/>
                  <a:cs typeface="Segoe UI" panose="020B0502040204020203" pitchFamily="34" charset="0"/>
                </a:rPr>
                <a:t>Web</a:t>
              </a:r>
              <a:endParaRPr lang="en-US" sz="2800" kern="0" dirty="0">
                <a:solidFill>
                  <a:srgbClr val="505050"/>
                </a:solidFill>
                <a:latin typeface="Segoe UI Light"/>
                <a:cs typeface="Segoe UI" panose="020B0502040204020203" pitchFamily="34" charset="0"/>
              </a:endParaRPr>
            </a:p>
          </p:txBody>
        </p:sp>
        <p:sp>
          <p:nvSpPr>
            <p:cNvPr id="13" name="Oval 12"/>
            <p:cNvSpPr/>
            <p:nvPr/>
          </p:nvSpPr>
          <p:spPr bwMode="auto">
            <a:xfrm>
              <a:off x="8126133" y="4286155"/>
              <a:ext cx="1645920" cy="1645920"/>
            </a:xfrm>
            <a:prstGeom prst="ellipse">
              <a:avLst/>
            </a:prstGeom>
            <a:solidFill>
              <a:schemeClr val="bg1">
                <a:lumMod val="95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96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W Oval 1"/>
            <p:cNvSpPr/>
            <p:nvPr/>
          </p:nvSpPr>
          <p:spPr bwMode="auto">
            <a:xfrm>
              <a:off x="8126132" y="4286155"/>
              <a:ext cx="1645920" cy="1645920"/>
            </a:xfrm>
            <a:prstGeom prst="ellipse">
              <a:avLst/>
            </a:prstGeom>
            <a:noFill/>
            <a:ln w="73025" cap="flat" cmpd="sng" algn="ctr">
              <a:solidFill>
                <a:srgbClr val="1BA6D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kern="0" spc="-50" dirty="0" smtClean="0">
                <a:gradFill>
                  <a:gsLst>
                    <a:gs pos="0">
                      <a:srgbClr val="FFFFFF"/>
                    </a:gs>
                    <a:gs pos="100000">
                      <a:srgbClr val="FFFFFF"/>
                    </a:gs>
                  </a:gsLst>
                  <a:lin ang="5400000" scaled="0"/>
                </a:gradFill>
              </a:endParaRPr>
            </a:p>
          </p:txBody>
        </p:sp>
      </p:grpSp>
      <p:sp>
        <p:nvSpPr>
          <p:cNvPr id="16" name="Arrow"/>
          <p:cNvSpPr/>
          <p:nvPr/>
        </p:nvSpPr>
        <p:spPr bwMode="auto">
          <a:xfrm>
            <a:off x="5179173" y="4964788"/>
            <a:ext cx="1995055" cy="672110"/>
          </a:xfrm>
          <a:prstGeom prst="leftRightArrow">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defTabSz="932468"/>
            <a:endParaRPr lang="en-US" dirty="0" err="1">
              <a:solidFill>
                <a:srgbClr val="000000"/>
              </a:solidFill>
            </a:endParaRPr>
          </a:p>
        </p:txBody>
      </p:sp>
      <p:grpSp>
        <p:nvGrpSpPr>
          <p:cNvPr id="17" name="Group 16"/>
          <p:cNvGrpSpPr/>
          <p:nvPr/>
        </p:nvGrpSpPr>
        <p:grpSpPr>
          <a:xfrm>
            <a:off x="2668178" y="4455393"/>
            <a:ext cx="1442261" cy="2039292"/>
            <a:chOff x="2539837" y="4286155"/>
            <a:chExt cx="1692121" cy="2392582"/>
          </a:xfrm>
        </p:grpSpPr>
        <p:sp>
          <p:nvSpPr>
            <p:cNvPr id="18" name="Rectangle 17"/>
            <p:cNvSpPr/>
            <p:nvPr/>
          </p:nvSpPr>
          <p:spPr>
            <a:xfrm>
              <a:off x="2539837" y="5920435"/>
              <a:ext cx="1659104" cy="758302"/>
            </a:xfrm>
            <a:prstGeom prst="rect">
              <a:avLst/>
            </a:prstGeom>
          </p:spPr>
          <p:txBody>
            <a:bodyPr wrap="none">
              <a:spAutoFit/>
            </a:bodyPr>
            <a:lstStyle/>
            <a:p>
              <a:pPr algn="ctr" defTabSz="932468"/>
              <a:r>
                <a:rPr lang="en-US" sz="3600" kern="0" dirty="0" smtClean="0">
                  <a:solidFill>
                    <a:srgbClr val="505050"/>
                  </a:solidFill>
                  <a:latin typeface="Segoe UI Light"/>
                  <a:cs typeface="Segoe UI" panose="020B0502040204020203" pitchFamily="34" charset="0"/>
                </a:rPr>
                <a:t>Native</a:t>
              </a:r>
              <a:endParaRPr lang="en-US" sz="2800" kern="0" dirty="0">
                <a:solidFill>
                  <a:srgbClr val="505050"/>
                </a:solidFill>
                <a:latin typeface="Segoe UI Light"/>
                <a:cs typeface="Segoe UI" panose="020B0502040204020203" pitchFamily="34" charset="0"/>
              </a:endParaRPr>
            </a:p>
          </p:txBody>
        </p:sp>
        <p:sp>
          <p:nvSpPr>
            <p:cNvPr id="19" name="Oval 18"/>
            <p:cNvSpPr/>
            <p:nvPr/>
          </p:nvSpPr>
          <p:spPr bwMode="auto">
            <a:xfrm>
              <a:off x="2586038" y="4286155"/>
              <a:ext cx="1645920" cy="1645920"/>
            </a:xfrm>
            <a:prstGeom prst="ellipse">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96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W Oval 1"/>
            <p:cNvSpPr/>
            <p:nvPr/>
          </p:nvSpPr>
          <p:spPr bwMode="auto">
            <a:xfrm>
              <a:off x="2586038" y="4286155"/>
              <a:ext cx="1645920" cy="1645920"/>
            </a:xfrm>
            <a:prstGeom prst="ellipse">
              <a:avLst/>
            </a:prstGeom>
            <a:noFill/>
            <a:ln w="73025" cap="flat" cmpd="sng" algn="ctr">
              <a:solidFill>
                <a:srgbClr val="67297A"/>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kern="0" spc="-50" dirty="0" smtClean="0">
                <a:gradFill>
                  <a:gsLst>
                    <a:gs pos="0">
                      <a:srgbClr val="FFFFFF"/>
                    </a:gs>
                    <a:gs pos="100000">
                      <a:srgbClr val="FFFFFF"/>
                    </a:gs>
                  </a:gsLst>
                  <a:lin ang="5400000" scaled="0"/>
                </a:gradFill>
              </a:endParaRPr>
            </a:p>
          </p:txBody>
        </p:sp>
      </p:grpSp>
      <p:pic>
        <p:nvPicPr>
          <p:cNvPr id="6" name="Picture 5" descr="Nativ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13853" y="4521791"/>
            <a:ext cx="1628035" cy="1258027"/>
          </a:xfrm>
          <a:prstGeom prst="rect">
            <a:avLst/>
          </a:prstGeom>
        </p:spPr>
      </p:pic>
      <p:pic>
        <p:nvPicPr>
          <p:cNvPr id="7" name="Picture 6" descr="Web-1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2012" y="4450745"/>
            <a:ext cx="2166914" cy="1674434"/>
          </a:xfrm>
          <a:prstGeom prst="rect">
            <a:avLst/>
          </a:prstGeom>
        </p:spPr>
      </p:pic>
    </p:spTree>
    <p:extLst>
      <p:ext uri="{BB962C8B-B14F-4D97-AF65-F5344CB8AC3E}">
        <p14:creationId xmlns:p14="http://schemas.microsoft.com/office/powerpoint/2010/main" val="250344110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solidFill>
                  <a:srgbClr val="3F3F3F"/>
                </a:solidFill>
              </a:rPr>
              <a:t>Eltérő</a:t>
            </a:r>
            <a:r>
              <a:rPr lang="en-US" dirty="0" smtClean="0">
                <a:solidFill>
                  <a:srgbClr val="3F3F3F"/>
                </a:solidFill>
              </a:rPr>
              <a:t> </a:t>
            </a:r>
            <a:r>
              <a:rPr lang="en-US" dirty="0" err="1" smtClean="0">
                <a:solidFill>
                  <a:srgbClr val="3F3F3F"/>
                </a:solidFill>
              </a:rPr>
              <a:t>megközelítési</a:t>
            </a:r>
            <a:r>
              <a:rPr lang="en-US" dirty="0" smtClean="0">
                <a:solidFill>
                  <a:srgbClr val="3F3F3F"/>
                </a:solidFill>
              </a:rPr>
              <a:t> </a:t>
            </a:r>
            <a:r>
              <a:rPr lang="en-US" dirty="0" err="1" smtClean="0">
                <a:solidFill>
                  <a:srgbClr val="3F3F3F"/>
                </a:solidFill>
              </a:rPr>
              <a:t>módok</a:t>
            </a:r>
            <a:endParaRPr lang="en-US" dirty="0">
              <a:solidFill>
                <a:srgbClr val="3F3F3F"/>
              </a:solidFill>
            </a:endParaRPr>
          </a:p>
        </p:txBody>
      </p:sp>
      <p:sp>
        <p:nvSpPr>
          <p:cNvPr id="40" name="Rectangle 39"/>
          <p:cNvSpPr/>
          <p:nvPr/>
        </p:nvSpPr>
        <p:spPr bwMode="auto">
          <a:xfrm>
            <a:off x="979051" y="2227271"/>
            <a:ext cx="5106392" cy="4767253"/>
          </a:xfrm>
          <a:prstGeom prst="rect">
            <a:avLst/>
          </a:prstGeom>
          <a:solidFill>
            <a:srgbClr val="6729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6142857" y="2227272"/>
            <a:ext cx="5106392" cy="4767253"/>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a:off x="7873092" y="1425620"/>
            <a:ext cx="1645920" cy="1645920"/>
            <a:chOff x="8126133" y="4286155"/>
            <a:chExt cx="1645920" cy="1645920"/>
          </a:xfrm>
        </p:grpSpPr>
        <p:sp>
          <p:nvSpPr>
            <p:cNvPr id="28" name="Oval 27"/>
            <p:cNvSpPr/>
            <p:nvPr/>
          </p:nvSpPr>
          <p:spPr bwMode="auto">
            <a:xfrm>
              <a:off x="8126133" y="4286155"/>
              <a:ext cx="1645920" cy="1645920"/>
            </a:xfrm>
            <a:prstGeom prst="ellipse">
              <a:avLst/>
            </a:prstGeom>
            <a:solidFill>
              <a:schemeClr val="bg1">
                <a:lumMod val="95000"/>
              </a:schemeClr>
            </a:solidFill>
            <a:ln>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96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W Oval 1"/>
            <p:cNvSpPr/>
            <p:nvPr/>
          </p:nvSpPr>
          <p:spPr bwMode="auto">
            <a:xfrm>
              <a:off x="8126133" y="4286155"/>
              <a:ext cx="1645920" cy="1645920"/>
            </a:xfrm>
            <a:prstGeom prst="ellipse">
              <a:avLst/>
            </a:prstGeom>
            <a:noFill/>
            <a:ln w="73025" cap="flat" cmpd="sng" algn="ctr">
              <a:solidFill>
                <a:srgbClr val="1BA6D3"/>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kern="0" spc="-50" dirty="0" smtClean="0">
                <a:gradFill>
                  <a:gsLst>
                    <a:gs pos="0">
                      <a:srgbClr val="FFFFFF"/>
                    </a:gs>
                    <a:gs pos="100000">
                      <a:srgbClr val="FFFFFF"/>
                    </a:gs>
                  </a:gsLst>
                  <a:lin ang="5400000" scaled="0"/>
                </a:gradFill>
              </a:endParaRPr>
            </a:p>
          </p:txBody>
        </p:sp>
      </p:grpSp>
      <p:grpSp>
        <p:nvGrpSpPr>
          <p:cNvPr id="32" name="Group 31"/>
          <p:cNvGrpSpPr/>
          <p:nvPr/>
        </p:nvGrpSpPr>
        <p:grpSpPr>
          <a:xfrm>
            <a:off x="2804883" y="1521668"/>
            <a:ext cx="1454726" cy="1454726"/>
            <a:chOff x="2586038" y="4286155"/>
            <a:chExt cx="1645920" cy="1645920"/>
          </a:xfrm>
        </p:grpSpPr>
        <p:sp>
          <p:nvSpPr>
            <p:cNvPr id="34" name="Oval 33"/>
            <p:cNvSpPr/>
            <p:nvPr/>
          </p:nvSpPr>
          <p:spPr bwMode="auto">
            <a:xfrm>
              <a:off x="2586038" y="4286155"/>
              <a:ext cx="1645920" cy="1645920"/>
            </a:xfrm>
            <a:prstGeom prst="ellipse">
              <a:avLst/>
            </a:prstGeom>
            <a:solidFill>
              <a:schemeClr val="bg1">
                <a:lumMod val="95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9600" dirty="0"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5" name="W Oval 1"/>
            <p:cNvSpPr/>
            <p:nvPr/>
          </p:nvSpPr>
          <p:spPr bwMode="auto">
            <a:xfrm>
              <a:off x="2586038" y="4286155"/>
              <a:ext cx="1645920" cy="1645920"/>
            </a:xfrm>
            <a:prstGeom prst="ellipse">
              <a:avLst/>
            </a:prstGeom>
            <a:noFill/>
            <a:ln w="73025" cap="flat" cmpd="sng" algn="ctr">
              <a:solidFill>
                <a:srgbClr val="67297A"/>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defRPr/>
              </a:pPr>
              <a:endParaRPr lang="en-US" sz="2000" kern="0" spc="-50" dirty="0" smtClean="0">
                <a:gradFill>
                  <a:gsLst>
                    <a:gs pos="0">
                      <a:srgbClr val="FFFFFF"/>
                    </a:gs>
                    <a:gs pos="100000">
                      <a:srgbClr val="FFFFFF"/>
                    </a:gs>
                  </a:gsLst>
                  <a:lin ang="5400000" scaled="0"/>
                </a:gradFill>
              </a:endParaRPr>
            </a:p>
          </p:txBody>
        </p:sp>
      </p:grpSp>
      <p:sp>
        <p:nvSpPr>
          <p:cNvPr id="43" name="Text Placeholder 6"/>
          <p:cNvSpPr txBox="1">
            <a:spLocks/>
          </p:cNvSpPr>
          <p:nvPr/>
        </p:nvSpPr>
        <p:spPr>
          <a:xfrm>
            <a:off x="979050" y="3078840"/>
            <a:ext cx="5106393" cy="69921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pPr>
            <a:r>
              <a:rPr lang="en-US" sz="3600" dirty="0" smtClean="0">
                <a:solidFill>
                  <a:schemeClr val="bg1"/>
                </a:solidFill>
              </a:rPr>
              <a:t>Native</a:t>
            </a:r>
          </a:p>
        </p:txBody>
      </p:sp>
      <p:sp>
        <p:nvSpPr>
          <p:cNvPr id="45" name="Text Placeholder 6"/>
          <p:cNvSpPr txBox="1">
            <a:spLocks/>
          </p:cNvSpPr>
          <p:nvPr/>
        </p:nvSpPr>
        <p:spPr>
          <a:xfrm>
            <a:off x="6142857" y="3078840"/>
            <a:ext cx="5106391" cy="699210"/>
          </a:xfrm>
          <a:prstGeom prst="rect">
            <a:avLst/>
          </a:prstGeom>
        </p:spPr>
        <p:txBody>
          <a:bodyPr vert="horz" wrap="square" lIns="182880" tIns="146304" rIns="182880" bIns="146304" rtlCol="0">
            <a:noAutofit/>
          </a:bodyPr>
          <a:lst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1200"/>
              </a:spcBef>
              <a:buFont typeface="Arial" pitchFamily="34" charset="0"/>
              <a:buNone/>
            </a:pPr>
            <a:r>
              <a:rPr lang="en-US" sz="3600" dirty="0" smtClean="0">
                <a:solidFill>
                  <a:schemeClr val="bg1"/>
                </a:solidFill>
              </a:rPr>
              <a:t>Web</a:t>
            </a:r>
          </a:p>
        </p:txBody>
      </p:sp>
      <p:sp>
        <p:nvSpPr>
          <p:cNvPr id="21" name="Rectangle 20"/>
          <p:cNvSpPr/>
          <p:nvPr/>
        </p:nvSpPr>
        <p:spPr>
          <a:xfrm>
            <a:off x="1531820" y="4141977"/>
            <a:ext cx="9222075" cy="77456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tIns="91427" bIns="91427" rtlCol="0" anchor="t"/>
          <a:lstStyle/>
          <a:p>
            <a:pPr defTabSz="932563">
              <a:spcBef>
                <a:spcPts val="300"/>
              </a:spcBef>
            </a:pPr>
            <a:endParaRPr lang="en-US" sz="1599" dirty="0">
              <a:solidFill>
                <a:srgbClr val="FFFFFF"/>
              </a:solidFill>
            </a:endParaRPr>
          </a:p>
        </p:txBody>
      </p:sp>
      <p:sp>
        <p:nvSpPr>
          <p:cNvPr id="2" name="Rectangle 1"/>
          <p:cNvSpPr/>
          <p:nvPr/>
        </p:nvSpPr>
        <p:spPr>
          <a:xfrm>
            <a:off x="2464831" y="5953631"/>
            <a:ext cx="3225242" cy="400110"/>
          </a:xfrm>
          <a:prstGeom prst="rect">
            <a:avLst/>
          </a:prstGeom>
        </p:spPr>
        <p:txBody>
          <a:bodyPr wrap="none">
            <a:spAutoFit/>
          </a:bodyPr>
          <a:lstStyle/>
          <a:p>
            <a:pPr defTabSz="932563"/>
            <a:r>
              <a:rPr lang="en-US" sz="2000" dirty="0" err="1" smtClean="0">
                <a:solidFill>
                  <a:srgbClr val="FFFFFF"/>
                </a:solidFill>
                <a:latin typeface="+mj-lt"/>
              </a:rPr>
              <a:t>Produktív</a:t>
            </a:r>
            <a:r>
              <a:rPr lang="en-US" sz="2000" dirty="0" smtClean="0">
                <a:solidFill>
                  <a:srgbClr val="FFFFFF"/>
                </a:solidFill>
                <a:latin typeface="+mj-lt"/>
              </a:rPr>
              <a:t> </a:t>
            </a:r>
            <a:r>
              <a:rPr lang="en-US" sz="2000" dirty="0" err="1" smtClean="0">
                <a:solidFill>
                  <a:srgbClr val="FFFFFF"/>
                </a:solidFill>
                <a:latin typeface="+mj-lt"/>
              </a:rPr>
              <a:t>fejlesztői</a:t>
            </a:r>
            <a:r>
              <a:rPr lang="en-US" sz="2000" dirty="0" smtClean="0">
                <a:solidFill>
                  <a:srgbClr val="FFFFFF"/>
                </a:solidFill>
                <a:latin typeface="+mj-lt"/>
              </a:rPr>
              <a:t> </a:t>
            </a:r>
            <a:r>
              <a:rPr lang="en-US" sz="2000" dirty="0" err="1" smtClean="0">
                <a:solidFill>
                  <a:srgbClr val="FFFFFF"/>
                </a:solidFill>
                <a:latin typeface="+mj-lt"/>
              </a:rPr>
              <a:t>készletek</a:t>
            </a:r>
            <a:endParaRPr lang="en-US" sz="2000" dirty="0">
              <a:solidFill>
                <a:srgbClr val="FFFFFF"/>
              </a:solidFill>
              <a:latin typeface="+mj-lt"/>
            </a:endParaRPr>
          </a:p>
        </p:txBody>
      </p:sp>
      <p:sp>
        <p:nvSpPr>
          <p:cNvPr id="31" name="Rectangle 30"/>
          <p:cNvSpPr/>
          <p:nvPr/>
        </p:nvSpPr>
        <p:spPr>
          <a:xfrm>
            <a:off x="2464831" y="4436441"/>
            <a:ext cx="3062057" cy="400110"/>
          </a:xfrm>
          <a:prstGeom prst="rect">
            <a:avLst/>
          </a:prstGeom>
        </p:spPr>
        <p:txBody>
          <a:bodyPr wrap="none">
            <a:spAutoFit/>
          </a:bodyPr>
          <a:lstStyle/>
          <a:p>
            <a:pPr defTabSz="932563"/>
            <a:r>
              <a:rPr lang="en-US" sz="2000" dirty="0" err="1" smtClean="0">
                <a:solidFill>
                  <a:srgbClr val="FFFFFF"/>
                </a:solidFill>
                <a:latin typeface="+mj-lt"/>
              </a:rPr>
              <a:t>Eszköz</a:t>
            </a:r>
            <a:r>
              <a:rPr lang="en-US" sz="2000" dirty="0" smtClean="0">
                <a:solidFill>
                  <a:srgbClr val="FFFFFF"/>
                </a:solidFill>
                <a:latin typeface="+mj-lt"/>
              </a:rPr>
              <a:t> </a:t>
            </a:r>
            <a:r>
              <a:rPr lang="en-US" sz="2000" dirty="0" err="1" smtClean="0">
                <a:solidFill>
                  <a:srgbClr val="FFFFFF"/>
                </a:solidFill>
                <a:latin typeface="+mj-lt"/>
              </a:rPr>
              <a:t>optimalizált</a:t>
            </a:r>
            <a:r>
              <a:rPr lang="en-US" sz="2000" dirty="0" smtClean="0">
                <a:solidFill>
                  <a:srgbClr val="FFFFFF"/>
                </a:solidFill>
                <a:latin typeface="+mj-lt"/>
              </a:rPr>
              <a:t> </a:t>
            </a:r>
            <a:r>
              <a:rPr lang="en-US" sz="2000" dirty="0" err="1" smtClean="0">
                <a:solidFill>
                  <a:srgbClr val="FFFFFF"/>
                </a:solidFill>
                <a:latin typeface="+mj-lt"/>
              </a:rPr>
              <a:t>élmény</a:t>
            </a:r>
            <a:endParaRPr lang="en-US" sz="2000" dirty="0">
              <a:solidFill>
                <a:srgbClr val="FFFFFF"/>
              </a:solidFill>
              <a:latin typeface="+mj-lt"/>
            </a:endParaRPr>
          </a:p>
        </p:txBody>
      </p:sp>
      <p:sp>
        <p:nvSpPr>
          <p:cNvPr id="33" name="Rectangle 32"/>
          <p:cNvSpPr/>
          <p:nvPr/>
        </p:nvSpPr>
        <p:spPr>
          <a:xfrm>
            <a:off x="7950623" y="5953631"/>
            <a:ext cx="1632178" cy="400110"/>
          </a:xfrm>
          <a:prstGeom prst="rect">
            <a:avLst/>
          </a:prstGeom>
        </p:spPr>
        <p:txBody>
          <a:bodyPr wrap="none">
            <a:spAutoFit/>
          </a:bodyPr>
          <a:lstStyle/>
          <a:p>
            <a:pPr defTabSz="932563"/>
            <a:r>
              <a:rPr lang="en-US" sz="2000" dirty="0" err="1" smtClean="0">
                <a:solidFill>
                  <a:srgbClr val="FFFFFF"/>
                </a:solidFill>
                <a:latin typeface="+mj-lt"/>
              </a:rPr>
              <a:t>Frissíthetőség</a:t>
            </a:r>
            <a:endParaRPr lang="en-US" sz="2000" dirty="0">
              <a:solidFill>
                <a:srgbClr val="FFFFFF"/>
              </a:solidFill>
              <a:latin typeface="+mj-lt"/>
            </a:endParaRPr>
          </a:p>
        </p:txBody>
      </p:sp>
      <p:sp>
        <p:nvSpPr>
          <p:cNvPr id="42" name="Rectangle 41"/>
          <p:cNvSpPr/>
          <p:nvPr/>
        </p:nvSpPr>
        <p:spPr>
          <a:xfrm>
            <a:off x="7950623" y="4436441"/>
            <a:ext cx="2736327" cy="400110"/>
          </a:xfrm>
          <a:prstGeom prst="rect">
            <a:avLst/>
          </a:prstGeom>
        </p:spPr>
        <p:txBody>
          <a:bodyPr wrap="none">
            <a:spAutoFit/>
          </a:bodyPr>
          <a:lstStyle/>
          <a:p>
            <a:pPr defTabSz="932563"/>
            <a:r>
              <a:rPr lang="en-US" sz="2000" dirty="0" err="1" smtClean="0">
                <a:solidFill>
                  <a:srgbClr val="FFFFFF"/>
                </a:solidFill>
                <a:latin typeface="+mj-lt"/>
              </a:rPr>
              <a:t>Könnyű</a:t>
            </a:r>
            <a:r>
              <a:rPr lang="en-US" sz="2000" dirty="0" smtClean="0">
                <a:solidFill>
                  <a:srgbClr val="FFFFFF"/>
                </a:solidFill>
                <a:latin typeface="+mj-lt"/>
              </a:rPr>
              <a:t> </a:t>
            </a:r>
            <a:r>
              <a:rPr lang="en-US" sz="2000" dirty="0" err="1" smtClean="0">
                <a:solidFill>
                  <a:srgbClr val="FFFFFF"/>
                </a:solidFill>
                <a:latin typeface="+mj-lt"/>
              </a:rPr>
              <a:t>mozgathatóság</a:t>
            </a:r>
            <a:endParaRPr lang="en-US" sz="2000" dirty="0">
              <a:solidFill>
                <a:srgbClr val="FFFFFF"/>
              </a:solidFill>
              <a:latin typeface="+mj-lt"/>
            </a:endParaRPr>
          </a:p>
        </p:txBody>
      </p:sp>
      <p:sp>
        <p:nvSpPr>
          <p:cNvPr id="24" name="Freeform 138"/>
          <p:cNvSpPr>
            <a:spLocks noEditPoints="1"/>
          </p:cNvSpPr>
          <p:nvPr/>
        </p:nvSpPr>
        <p:spPr bwMode="auto">
          <a:xfrm>
            <a:off x="1597530" y="4241723"/>
            <a:ext cx="573192" cy="922552"/>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marL="0" marR="0" lvl="0" indent="0" defTabSz="931979"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chemeClr val="tx1">
                  <a:lumMod val="85000"/>
                  <a:lumOff val="15000"/>
                </a:schemeClr>
              </a:solidFill>
              <a:effectLst/>
              <a:uLnTx/>
              <a:uFillTx/>
            </a:endParaRPr>
          </a:p>
        </p:txBody>
      </p:sp>
      <p:sp>
        <p:nvSpPr>
          <p:cNvPr id="25" name="Freeform 205"/>
          <p:cNvSpPr>
            <a:spLocks noChangeAspect="1" noEditPoints="1"/>
          </p:cNvSpPr>
          <p:nvPr/>
        </p:nvSpPr>
        <p:spPr bwMode="auto">
          <a:xfrm>
            <a:off x="1521141" y="5768316"/>
            <a:ext cx="725970" cy="718984"/>
          </a:xfrm>
          <a:custGeom>
            <a:avLst/>
            <a:gdLst>
              <a:gd name="T0" fmla="*/ 151 w 308"/>
              <a:gd name="T1" fmla="*/ 210 h 305"/>
              <a:gd name="T2" fmla="*/ 136 w 308"/>
              <a:gd name="T3" fmla="*/ 248 h 305"/>
              <a:gd name="T4" fmla="*/ 120 w 308"/>
              <a:gd name="T5" fmla="*/ 286 h 305"/>
              <a:gd name="T6" fmla="*/ 49 w 308"/>
              <a:gd name="T7" fmla="*/ 296 h 305"/>
              <a:gd name="T8" fmla="*/ 49 w 308"/>
              <a:gd name="T9" fmla="*/ 289 h 305"/>
              <a:gd name="T10" fmla="*/ 89 w 308"/>
              <a:gd name="T11" fmla="*/ 265 h 305"/>
              <a:gd name="T12" fmla="*/ 80 w 308"/>
              <a:gd name="T13" fmla="*/ 231 h 305"/>
              <a:gd name="T14" fmla="*/ 65 w 308"/>
              <a:gd name="T15" fmla="*/ 226 h 305"/>
              <a:gd name="T16" fmla="*/ 21 w 308"/>
              <a:gd name="T17" fmla="*/ 249 h 305"/>
              <a:gd name="T18" fmla="*/ 39 w 308"/>
              <a:gd name="T19" fmla="*/ 202 h 305"/>
              <a:gd name="T20" fmla="*/ 75 w 308"/>
              <a:gd name="T21" fmla="*/ 186 h 305"/>
              <a:gd name="T22" fmla="*/ 77 w 308"/>
              <a:gd name="T23" fmla="*/ 186 h 305"/>
              <a:gd name="T24" fmla="*/ 106 w 308"/>
              <a:gd name="T25" fmla="*/ 178 h 305"/>
              <a:gd name="T26" fmla="*/ 201 w 308"/>
              <a:gd name="T27" fmla="*/ 161 h 305"/>
              <a:gd name="T28" fmla="*/ 135 w 308"/>
              <a:gd name="T29" fmla="*/ 95 h 305"/>
              <a:gd name="T30" fmla="*/ 129 w 308"/>
              <a:gd name="T31" fmla="*/ 95 h 305"/>
              <a:gd name="T32" fmla="*/ 95 w 308"/>
              <a:gd name="T33" fmla="*/ 135 h 305"/>
              <a:gd name="T34" fmla="*/ 161 w 308"/>
              <a:gd name="T35" fmla="*/ 200 h 305"/>
              <a:gd name="T36" fmla="*/ 268 w 308"/>
              <a:gd name="T37" fmla="*/ 302 h 305"/>
              <a:gd name="T38" fmla="*/ 303 w 308"/>
              <a:gd name="T39" fmla="*/ 265 h 305"/>
              <a:gd name="T40" fmla="*/ 201 w 308"/>
              <a:gd name="T41" fmla="*/ 161 h 305"/>
              <a:gd name="T42" fmla="*/ 301 w 308"/>
              <a:gd name="T43" fmla="*/ 70 h 305"/>
              <a:gd name="T44" fmla="*/ 261 w 308"/>
              <a:gd name="T45" fmla="*/ 93 h 305"/>
              <a:gd name="T46" fmla="*/ 240 w 308"/>
              <a:gd name="T47" fmla="*/ 79 h 305"/>
              <a:gd name="T48" fmla="*/ 239 w 308"/>
              <a:gd name="T49" fmla="*/ 53 h 305"/>
              <a:gd name="T50" fmla="*/ 280 w 308"/>
              <a:gd name="T51" fmla="*/ 26 h 305"/>
              <a:gd name="T52" fmla="*/ 217 w 308"/>
              <a:gd name="T53" fmla="*/ 25 h 305"/>
              <a:gd name="T54" fmla="*/ 191 w 308"/>
              <a:gd name="T55" fmla="*/ 71 h 305"/>
              <a:gd name="T56" fmla="*/ 182 w 308"/>
              <a:gd name="T57" fmla="*/ 102 h 305"/>
              <a:gd name="T58" fmla="*/ 210 w 308"/>
              <a:gd name="T59" fmla="*/ 151 h 305"/>
              <a:gd name="T60" fmla="*/ 249 w 308"/>
              <a:gd name="T61" fmla="*/ 133 h 305"/>
              <a:gd name="T62" fmla="*/ 252 w 308"/>
              <a:gd name="T63" fmla="*/ 133 h 305"/>
              <a:gd name="T64" fmla="*/ 276 w 308"/>
              <a:gd name="T65" fmla="*/ 126 h 305"/>
              <a:gd name="T66" fmla="*/ 308 w 308"/>
              <a:gd name="T67" fmla="*/ 75 h 305"/>
              <a:gd name="T68" fmla="*/ 52 w 308"/>
              <a:gd name="T69" fmla="*/ 146 h 305"/>
              <a:gd name="T70" fmla="*/ 143 w 308"/>
              <a:gd name="T71" fmla="*/ 58 h 305"/>
              <a:gd name="T72" fmla="*/ 143 w 308"/>
              <a:gd name="T73" fmla="*/ 45 h 305"/>
              <a:gd name="T74" fmla="*/ 94 w 308"/>
              <a:gd name="T75" fmla="*/ 0 h 305"/>
              <a:gd name="T76" fmla="*/ 2 w 308"/>
              <a:gd name="T77" fmla="*/ 87 h 305"/>
              <a:gd name="T78" fmla="*/ 2 w 308"/>
              <a:gd name="T79" fmla="*/ 100 h 305"/>
              <a:gd name="T80" fmla="*/ 52 w 308"/>
              <a:gd name="T81"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8" h="305">
                <a:moveTo>
                  <a:pt x="113" y="172"/>
                </a:moveTo>
                <a:cubicBezTo>
                  <a:pt x="151" y="210"/>
                  <a:pt x="151" y="210"/>
                  <a:pt x="151" y="210"/>
                </a:cubicBezTo>
                <a:cubicBezTo>
                  <a:pt x="144" y="217"/>
                  <a:pt x="144" y="217"/>
                  <a:pt x="144" y="217"/>
                </a:cubicBezTo>
                <a:cubicBezTo>
                  <a:pt x="137" y="224"/>
                  <a:pt x="136" y="236"/>
                  <a:pt x="136" y="248"/>
                </a:cubicBezTo>
                <a:cubicBezTo>
                  <a:pt x="136" y="248"/>
                  <a:pt x="136" y="248"/>
                  <a:pt x="136" y="248"/>
                </a:cubicBezTo>
                <a:cubicBezTo>
                  <a:pt x="136" y="262"/>
                  <a:pt x="130" y="276"/>
                  <a:pt x="120" y="286"/>
                </a:cubicBezTo>
                <a:cubicBezTo>
                  <a:pt x="117" y="289"/>
                  <a:pt x="114" y="292"/>
                  <a:pt x="109" y="295"/>
                </a:cubicBezTo>
                <a:cubicBezTo>
                  <a:pt x="92" y="305"/>
                  <a:pt x="68" y="305"/>
                  <a:pt x="49" y="296"/>
                </a:cubicBezTo>
                <a:cubicBezTo>
                  <a:pt x="48" y="296"/>
                  <a:pt x="47" y="294"/>
                  <a:pt x="47" y="293"/>
                </a:cubicBezTo>
                <a:cubicBezTo>
                  <a:pt x="46" y="291"/>
                  <a:pt x="47" y="289"/>
                  <a:pt x="49" y="289"/>
                </a:cubicBezTo>
                <a:cubicBezTo>
                  <a:pt x="88" y="266"/>
                  <a:pt x="88" y="266"/>
                  <a:pt x="88" y="266"/>
                </a:cubicBezTo>
                <a:cubicBezTo>
                  <a:pt x="88" y="266"/>
                  <a:pt x="89" y="266"/>
                  <a:pt x="89" y="265"/>
                </a:cubicBezTo>
                <a:cubicBezTo>
                  <a:pt x="92" y="262"/>
                  <a:pt x="96" y="257"/>
                  <a:pt x="87" y="240"/>
                </a:cubicBezTo>
                <a:cubicBezTo>
                  <a:pt x="85" y="236"/>
                  <a:pt x="82" y="233"/>
                  <a:pt x="80" y="231"/>
                </a:cubicBezTo>
                <a:cubicBezTo>
                  <a:pt x="73" y="224"/>
                  <a:pt x="68" y="225"/>
                  <a:pt x="66" y="226"/>
                </a:cubicBezTo>
                <a:cubicBezTo>
                  <a:pt x="65" y="226"/>
                  <a:pt x="65" y="226"/>
                  <a:pt x="65" y="226"/>
                </a:cubicBezTo>
                <a:cubicBezTo>
                  <a:pt x="26" y="249"/>
                  <a:pt x="26" y="249"/>
                  <a:pt x="26" y="249"/>
                </a:cubicBezTo>
                <a:cubicBezTo>
                  <a:pt x="24" y="249"/>
                  <a:pt x="22" y="249"/>
                  <a:pt x="21" y="249"/>
                </a:cubicBezTo>
                <a:cubicBezTo>
                  <a:pt x="20" y="248"/>
                  <a:pt x="19" y="246"/>
                  <a:pt x="19" y="244"/>
                </a:cubicBezTo>
                <a:cubicBezTo>
                  <a:pt x="20" y="229"/>
                  <a:pt x="28" y="214"/>
                  <a:pt x="39" y="202"/>
                </a:cubicBezTo>
                <a:cubicBezTo>
                  <a:pt x="42" y="199"/>
                  <a:pt x="47" y="196"/>
                  <a:pt x="51" y="193"/>
                </a:cubicBezTo>
                <a:cubicBezTo>
                  <a:pt x="58" y="189"/>
                  <a:pt x="66" y="187"/>
                  <a:pt x="75" y="186"/>
                </a:cubicBezTo>
                <a:cubicBezTo>
                  <a:pt x="74" y="186"/>
                  <a:pt x="74" y="186"/>
                  <a:pt x="74" y="186"/>
                </a:cubicBezTo>
                <a:cubicBezTo>
                  <a:pt x="75" y="186"/>
                  <a:pt x="76" y="186"/>
                  <a:pt x="77" y="186"/>
                </a:cubicBezTo>
                <a:cubicBezTo>
                  <a:pt x="77" y="186"/>
                  <a:pt x="77" y="186"/>
                  <a:pt x="78" y="186"/>
                </a:cubicBezTo>
                <a:cubicBezTo>
                  <a:pt x="89" y="186"/>
                  <a:pt x="100" y="185"/>
                  <a:pt x="106" y="178"/>
                </a:cubicBezTo>
                <a:lnTo>
                  <a:pt x="113" y="172"/>
                </a:lnTo>
                <a:close/>
                <a:moveTo>
                  <a:pt x="201" y="161"/>
                </a:moveTo>
                <a:cubicBezTo>
                  <a:pt x="162" y="122"/>
                  <a:pt x="162" y="122"/>
                  <a:pt x="162" y="122"/>
                </a:cubicBezTo>
                <a:cubicBezTo>
                  <a:pt x="135" y="95"/>
                  <a:pt x="135" y="95"/>
                  <a:pt x="135" y="95"/>
                </a:cubicBezTo>
                <a:cubicBezTo>
                  <a:pt x="134" y="94"/>
                  <a:pt x="133" y="94"/>
                  <a:pt x="132" y="94"/>
                </a:cubicBezTo>
                <a:cubicBezTo>
                  <a:pt x="131" y="94"/>
                  <a:pt x="130" y="94"/>
                  <a:pt x="129" y="95"/>
                </a:cubicBezTo>
                <a:cubicBezTo>
                  <a:pt x="95" y="129"/>
                  <a:pt x="95" y="129"/>
                  <a:pt x="95" y="129"/>
                </a:cubicBezTo>
                <a:cubicBezTo>
                  <a:pt x="94" y="130"/>
                  <a:pt x="94" y="133"/>
                  <a:pt x="95" y="135"/>
                </a:cubicBezTo>
                <a:cubicBezTo>
                  <a:pt x="123" y="162"/>
                  <a:pt x="123" y="162"/>
                  <a:pt x="123" y="162"/>
                </a:cubicBezTo>
                <a:cubicBezTo>
                  <a:pt x="161" y="200"/>
                  <a:pt x="161" y="200"/>
                  <a:pt x="161" y="200"/>
                </a:cubicBezTo>
                <a:cubicBezTo>
                  <a:pt x="262" y="302"/>
                  <a:pt x="262" y="302"/>
                  <a:pt x="262" y="302"/>
                </a:cubicBezTo>
                <a:cubicBezTo>
                  <a:pt x="264" y="303"/>
                  <a:pt x="266" y="303"/>
                  <a:pt x="268" y="302"/>
                </a:cubicBezTo>
                <a:cubicBezTo>
                  <a:pt x="302" y="268"/>
                  <a:pt x="302" y="268"/>
                  <a:pt x="302" y="268"/>
                </a:cubicBezTo>
                <a:cubicBezTo>
                  <a:pt x="303" y="267"/>
                  <a:pt x="303" y="266"/>
                  <a:pt x="303" y="265"/>
                </a:cubicBezTo>
                <a:cubicBezTo>
                  <a:pt x="303" y="264"/>
                  <a:pt x="303" y="263"/>
                  <a:pt x="302" y="262"/>
                </a:cubicBezTo>
                <a:lnTo>
                  <a:pt x="201" y="161"/>
                </a:lnTo>
                <a:close/>
                <a:moveTo>
                  <a:pt x="306" y="70"/>
                </a:moveTo>
                <a:cubicBezTo>
                  <a:pt x="304" y="70"/>
                  <a:pt x="303" y="70"/>
                  <a:pt x="301" y="70"/>
                </a:cubicBezTo>
                <a:cubicBezTo>
                  <a:pt x="262" y="93"/>
                  <a:pt x="262" y="93"/>
                  <a:pt x="262" y="93"/>
                </a:cubicBezTo>
                <a:cubicBezTo>
                  <a:pt x="262" y="93"/>
                  <a:pt x="262" y="93"/>
                  <a:pt x="261" y="93"/>
                </a:cubicBezTo>
                <a:cubicBezTo>
                  <a:pt x="259" y="94"/>
                  <a:pt x="254" y="95"/>
                  <a:pt x="247" y="88"/>
                </a:cubicBezTo>
                <a:cubicBezTo>
                  <a:pt x="244" y="86"/>
                  <a:pt x="242" y="83"/>
                  <a:pt x="240" y="79"/>
                </a:cubicBezTo>
                <a:cubicBezTo>
                  <a:pt x="230" y="62"/>
                  <a:pt x="235" y="57"/>
                  <a:pt x="237" y="54"/>
                </a:cubicBezTo>
                <a:cubicBezTo>
                  <a:pt x="238" y="53"/>
                  <a:pt x="239" y="53"/>
                  <a:pt x="239" y="53"/>
                </a:cubicBezTo>
                <a:cubicBezTo>
                  <a:pt x="278" y="30"/>
                  <a:pt x="278" y="30"/>
                  <a:pt x="278" y="30"/>
                </a:cubicBezTo>
                <a:cubicBezTo>
                  <a:pt x="280" y="30"/>
                  <a:pt x="280" y="28"/>
                  <a:pt x="280" y="26"/>
                </a:cubicBezTo>
                <a:cubicBezTo>
                  <a:pt x="280" y="25"/>
                  <a:pt x="279" y="23"/>
                  <a:pt x="278" y="23"/>
                </a:cubicBezTo>
                <a:cubicBezTo>
                  <a:pt x="259" y="14"/>
                  <a:pt x="235" y="14"/>
                  <a:pt x="217" y="25"/>
                </a:cubicBezTo>
                <a:cubicBezTo>
                  <a:pt x="213" y="27"/>
                  <a:pt x="210" y="30"/>
                  <a:pt x="206" y="33"/>
                </a:cubicBezTo>
                <a:cubicBezTo>
                  <a:pt x="196" y="43"/>
                  <a:pt x="191" y="57"/>
                  <a:pt x="191" y="71"/>
                </a:cubicBezTo>
                <a:cubicBezTo>
                  <a:pt x="190" y="71"/>
                  <a:pt x="190" y="71"/>
                  <a:pt x="190" y="71"/>
                </a:cubicBezTo>
                <a:cubicBezTo>
                  <a:pt x="191" y="83"/>
                  <a:pt x="190" y="95"/>
                  <a:pt x="182" y="102"/>
                </a:cubicBezTo>
                <a:cubicBezTo>
                  <a:pt x="172" y="113"/>
                  <a:pt x="172" y="113"/>
                  <a:pt x="172" y="113"/>
                </a:cubicBezTo>
                <a:cubicBezTo>
                  <a:pt x="210" y="151"/>
                  <a:pt x="210" y="151"/>
                  <a:pt x="210" y="151"/>
                </a:cubicBezTo>
                <a:cubicBezTo>
                  <a:pt x="221" y="141"/>
                  <a:pt x="221" y="141"/>
                  <a:pt x="221" y="141"/>
                </a:cubicBezTo>
                <a:cubicBezTo>
                  <a:pt x="227" y="134"/>
                  <a:pt x="238" y="133"/>
                  <a:pt x="249" y="133"/>
                </a:cubicBezTo>
                <a:cubicBezTo>
                  <a:pt x="249" y="133"/>
                  <a:pt x="250" y="133"/>
                  <a:pt x="250" y="133"/>
                </a:cubicBezTo>
                <a:cubicBezTo>
                  <a:pt x="251" y="133"/>
                  <a:pt x="252" y="133"/>
                  <a:pt x="252" y="133"/>
                </a:cubicBezTo>
                <a:cubicBezTo>
                  <a:pt x="252" y="133"/>
                  <a:pt x="252" y="133"/>
                  <a:pt x="252" y="133"/>
                </a:cubicBezTo>
                <a:cubicBezTo>
                  <a:pt x="260" y="132"/>
                  <a:pt x="268" y="130"/>
                  <a:pt x="276" y="126"/>
                </a:cubicBezTo>
                <a:cubicBezTo>
                  <a:pt x="280" y="123"/>
                  <a:pt x="284" y="120"/>
                  <a:pt x="288" y="117"/>
                </a:cubicBezTo>
                <a:cubicBezTo>
                  <a:pt x="299" y="106"/>
                  <a:pt x="306" y="90"/>
                  <a:pt x="308" y="75"/>
                </a:cubicBezTo>
                <a:cubicBezTo>
                  <a:pt x="308" y="73"/>
                  <a:pt x="307" y="71"/>
                  <a:pt x="306" y="70"/>
                </a:cubicBezTo>
                <a:close/>
                <a:moveTo>
                  <a:pt x="52" y="146"/>
                </a:moveTo>
                <a:cubicBezTo>
                  <a:pt x="54" y="146"/>
                  <a:pt x="57" y="145"/>
                  <a:pt x="58" y="143"/>
                </a:cubicBezTo>
                <a:cubicBezTo>
                  <a:pt x="143" y="58"/>
                  <a:pt x="143" y="58"/>
                  <a:pt x="143" y="58"/>
                </a:cubicBezTo>
                <a:cubicBezTo>
                  <a:pt x="145" y="57"/>
                  <a:pt x="146" y="54"/>
                  <a:pt x="146" y="52"/>
                </a:cubicBezTo>
                <a:cubicBezTo>
                  <a:pt x="146" y="49"/>
                  <a:pt x="145" y="47"/>
                  <a:pt x="143" y="45"/>
                </a:cubicBezTo>
                <a:cubicBezTo>
                  <a:pt x="100" y="2"/>
                  <a:pt x="100" y="2"/>
                  <a:pt x="100" y="2"/>
                </a:cubicBezTo>
                <a:cubicBezTo>
                  <a:pt x="98" y="1"/>
                  <a:pt x="96" y="0"/>
                  <a:pt x="94" y="0"/>
                </a:cubicBezTo>
                <a:cubicBezTo>
                  <a:pt x="91" y="0"/>
                  <a:pt x="89" y="1"/>
                  <a:pt x="87" y="2"/>
                </a:cubicBezTo>
                <a:cubicBezTo>
                  <a:pt x="2" y="87"/>
                  <a:pt x="2" y="87"/>
                  <a:pt x="2" y="87"/>
                </a:cubicBezTo>
                <a:cubicBezTo>
                  <a:pt x="1" y="89"/>
                  <a:pt x="0" y="91"/>
                  <a:pt x="0" y="93"/>
                </a:cubicBezTo>
                <a:cubicBezTo>
                  <a:pt x="0" y="96"/>
                  <a:pt x="1" y="98"/>
                  <a:pt x="2" y="100"/>
                </a:cubicBezTo>
                <a:cubicBezTo>
                  <a:pt x="46" y="143"/>
                  <a:pt x="46" y="143"/>
                  <a:pt x="46" y="143"/>
                </a:cubicBezTo>
                <a:cubicBezTo>
                  <a:pt x="47" y="145"/>
                  <a:pt x="50" y="146"/>
                  <a:pt x="52" y="14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solidFill>
                <a:srgbClr val="67297A"/>
              </a:solidFill>
            </a:endParaRPr>
          </a:p>
        </p:txBody>
      </p:sp>
      <p:pic>
        <p:nvPicPr>
          <p:cNvPr id="27" name="Picture 26"/>
          <p:cNvPicPr>
            <a:picLocks noChangeAspect="1"/>
          </p:cNvPicPr>
          <p:nvPr/>
        </p:nvPicPr>
        <p:blipFill>
          <a:blip r:embed="rId3">
            <a:biLevel thresh="25000"/>
          </a:blip>
          <a:stretch>
            <a:fillRect/>
          </a:stretch>
        </p:blipFill>
        <p:spPr>
          <a:xfrm>
            <a:off x="6333797" y="4282861"/>
            <a:ext cx="534763" cy="861021"/>
          </a:xfrm>
          <a:prstGeom prst="rect">
            <a:avLst/>
          </a:prstGeom>
          <a:ln>
            <a:noFill/>
          </a:ln>
        </p:spPr>
      </p:pic>
      <p:pic>
        <p:nvPicPr>
          <p:cNvPr id="44" name="Picture 43"/>
          <p:cNvPicPr>
            <a:picLocks noChangeAspect="1"/>
          </p:cNvPicPr>
          <p:nvPr/>
        </p:nvPicPr>
        <p:blipFill>
          <a:blip r:embed="rId3">
            <a:biLevel thresh="25000"/>
          </a:blip>
          <a:stretch>
            <a:fillRect/>
          </a:stretch>
        </p:blipFill>
        <p:spPr>
          <a:xfrm>
            <a:off x="7315206" y="4282861"/>
            <a:ext cx="534763" cy="861021"/>
          </a:xfrm>
          <a:prstGeom prst="rect">
            <a:avLst/>
          </a:prstGeom>
          <a:ln>
            <a:noFill/>
          </a:ln>
        </p:spPr>
      </p:pic>
      <p:sp>
        <p:nvSpPr>
          <p:cNvPr id="46" name="Freeform 58"/>
          <p:cNvSpPr>
            <a:spLocks noEditPoints="1"/>
          </p:cNvSpPr>
          <p:nvPr/>
        </p:nvSpPr>
        <p:spPr bwMode="black">
          <a:xfrm>
            <a:off x="6926106" y="4557179"/>
            <a:ext cx="325120" cy="3485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5" tIns="41138" rIns="82275" bIns="41138" numCol="1" anchor="t" anchorCtr="0" compatLnSpc="1">
            <a:prstTxWarp prst="textNoShape">
              <a:avLst/>
            </a:prstTxWarp>
          </a:bodyPr>
          <a:lstStyle/>
          <a:p>
            <a:pPr defTabSz="684536"/>
            <a:endParaRPr lang="en-US" sz="933">
              <a:solidFill>
                <a:srgbClr val="FFFFFF"/>
              </a:solidFill>
            </a:endParaRPr>
          </a:p>
        </p:txBody>
      </p:sp>
      <p:sp>
        <p:nvSpPr>
          <p:cNvPr id="47" name="Freeform 626"/>
          <p:cNvSpPr>
            <a:spLocks noChangeAspect="1" noEditPoints="1"/>
          </p:cNvSpPr>
          <p:nvPr/>
        </p:nvSpPr>
        <p:spPr bwMode="auto">
          <a:xfrm>
            <a:off x="6448305" y="5673448"/>
            <a:ext cx="1395790" cy="891796"/>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14187"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lumMod val="85000"/>
                  <a:lumOff val="15000"/>
                </a:schemeClr>
              </a:solidFill>
              <a:effectLst/>
              <a:uLnTx/>
              <a:uFillTx/>
            </a:endParaRPr>
          </a:p>
        </p:txBody>
      </p:sp>
      <p:grpSp>
        <p:nvGrpSpPr>
          <p:cNvPr id="51" name="Group 9"/>
          <p:cNvGrpSpPr/>
          <p:nvPr/>
        </p:nvGrpSpPr>
        <p:grpSpPr>
          <a:xfrm flipH="1">
            <a:off x="6920980" y="5872040"/>
            <a:ext cx="450440" cy="381148"/>
            <a:chOff x="1282094" y="2530296"/>
            <a:chExt cx="1683001" cy="1424104"/>
          </a:xfrm>
          <a:solidFill>
            <a:schemeClr val="bg1"/>
          </a:solidFill>
        </p:grpSpPr>
        <p:sp>
          <p:nvSpPr>
            <p:cNvPr id="52" name="Donut 326"/>
            <p:cNvSpPr/>
            <p:nvPr/>
          </p:nvSpPr>
          <p:spPr bwMode="auto">
            <a:xfrm>
              <a:off x="1412902" y="2530296"/>
              <a:ext cx="1424104" cy="1424104"/>
            </a:xfrm>
            <a:prstGeom prst="donut">
              <a:avLst>
                <a:gd name="adj" fmla="val 597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328"/>
            <p:cNvSpPr/>
            <p:nvPr/>
          </p:nvSpPr>
          <p:spPr bwMode="auto">
            <a:xfrm>
              <a:off x="1302516" y="2962762"/>
              <a:ext cx="343183" cy="295848"/>
            </a:xfrm>
            <a:prstGeom prst="triangle">
              <a:avLst/>
            </a:prstGeom>
            <a:solidFill>
              <a:srgbClr val="1BA6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Isosceles Triangle 328"/>
            <p:cNvSpPr/>
            <p:nvPr/>
          </p:nvSpPr>
          <p:spPr bwMode="auto">
            <a:xfrm>
              <a:off x="1282094" y="3085902"/>
              <a:ext cx="343184" cy="29584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Isosceles Triangle 331"/>
            <p:cNvSpPr/>
            <p:nvPr/>
          </p:nvSpPr>
          <p:spPr bwMode="auto">
            <a:xfrm rot="10800000">
              <a:off x="2621906" y="3203354"/>
              <a:ext cx="343183" cy="295848"/>
            </a:xfrm>
            <a:prstGeom prst="triangle">
              <a:avLst/>
            </a:prstGeom>
            <a:solidFill>
              <a:srgbClr val="1BA6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Isosceles Triangle 331"/>
            <p:cNvSpPr/>
            <p:nvPr/>
          </p:nvSpPr>
          <p:spPr bwMode="auto">
            <a:xfrm rot="10800000">
              <a:off x="2621912" y="3067055"/>
              <a:ext cx="343183" cy="29584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8" name="Picture 47" descr="Nativ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153" y="1613491"/>
            <a:ext cx="1628035" cy="1258027"/>
          </a:xfrm>
          <a:prstGeom prst="rect">
            <a:avLst/>
          </a:prstGeom>
        </p:spPr>
      </p:pic>
      <p:pic>
        <p:nvPicPr>
          <p:cNvPr id="49" name="Picture 48" descr="Web-1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8012" y="1529745"/>
            <a:ext cx="2166914" cy="1674434"/>
          </a:xfrm>
          <a:prstGeom prst="rect">
            <a:avLst/>
          </a:prstGeom>
        </p:spPr>
      </p:pic>
    </p:spTree>
    <p:extLst>
      <p:ext uri="{BB962C8B-B14F-4D97-AF65-F5344CB8AC3E}">
        <p14:creationId xmlns:p14="http://schemas.microsoft.com/office/powerpoint/2010/main" val="27410940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3F3F3F"/>
                </a:solidFill>
              </a:rPr>
              <a:t>A Microsoft a </a:t>
            </a:r>
            <a:r>
              <a:rPr lang="en-US" dirty="0" err="1" smtClean="0">
                <a:solidFill>
                  <a:srgbClr val="3F3F3F"/>
                </a:solidFill>
              </a:rPr>
              <a:t>választás</a:t>
            </a:r>
            <a:r>
              <a:rPr lang="en-US" dirty="0" smtClean="0">
                <a:solidFill>
                  <a:srgbClr val="3F3F3F"/>
                </a:solidFill>
              </a:rPr>
              <a:t> </a:t>
            </a:r>
            <a:r>
              <a:rPr lang="en-US" dirty="0" err="1" smtClean="0">
                <a:solidFill>
                  <a:srgbClr val="3F3F3F"/>
                </a:solidFill>
              </a:rPr>
              <a:t>szabadságát</a:t>
            </a:r>
            <a:r>
              <a:rPr lang="en-US" dirty="0" smtClean="0">
                <a:solidFill>
                  <a:srgbClr val="3F3F3F"/>
                </a:solidFill>
              </a:rPr>
              <a:t> </a:t>
            </a:r>
            <a:r>
              <a:rPr lang="en-US" dirty="0" err="1" smtClean="0">
                <a:solidFill>
                  <a:srgbClr val="3F3F3F"/>
                </a:solidFill>
              </a:rPr>
              <a:t>támogatja</a:t>
            </a:r>
            <a:endParaRPr lang="en-US" dirty="0">
              <a:solidFill>
                <a:srgbClr val="3F3F3F"/>
              </a:solidFill>
            </a:endParaRPr>
          </a:p>
        </p:txBody>
      </p:sp>
      <p:grpSp>
        <p:nvGrpSpPr>
          <p:cNvPr id="4" name="Group 3"/>
          <p:cNvGrpSpPr/>
          <p:nvPr/>
        </p:nvGrpSpPr>
        <p:grpSpPr>
          <a:xfrm>
            <a:off x="295827" y="2260242"/>
            <a:ext cx="6227089" cy="1374247"/>
            <a:chOff x="293443" y="2259744"/>
            <a:chExt cx="6229594" cy="2151918"/>
          </a:xfrm>
        </p:grpSpPr>
        <p:sp>
          <p:nvSpPr>
            <p:cNvPr id="5" name="3 arrow"/>
            <p:cNvSpPr/>
            <p:nvPr/>
          </p:nvSpPr>
          <p:spPr bwMode="auto">
            <a:xfrm>
              <a:off x="293443" y="2259744"/>
              <a:ext cx="1131523" cy="2151918"/>
            </a:xfrm>
            <a:prstGeom prst="homePlate">
              <a:avLst>
                <a:gd name="adj" fmla="val 0"/>
              </a:avLst>
            </a:prstGeom>
            <a:solidFill>
              <a:srgbClr val="68217A"/>
            </a:solidFill>
            <a:ln w="25400" cap="flat" cmpd="sng" algn="ctr">
              <a:noFill/>
              <a:prstDash val="solid"/>
              <a:headEnd type="none" w="med" len="med"/>
              <a:tailEnd type="none" w="med" len="med"/>
            </a:ln>
            <a:effectLst/>
          </p:spPr>
          <p:txBody>
            <a:bodyPr vert="horz" wrap="square" lIns="91403" tIns="182806" rIns="91349" bIns="182806" numCol="1" rtlCol="0" anchor="ctr" anchorCtr="0" compatLnSpc="1">
              <a:prstTxWarp prst="textNoShape">
                <a:avLst/>
              </a:prstTxWarp>
            </a:bodyPr>
            <a:lstStyle/>
            <a:p>
              <a:pPr algn="ctr" defTabSz="913500"/>
              <a:r>
                <a:rPr lang="en-US" sz="2399" kern="0" dirty="0">
                  <a:gradFill>
                    <a:gsLst>
                      <a:gs pos="9583">
                        <a:srgbClr val="FFFFFF"/>
                      </a:gs>
                      <a:gs pos="24000">
                        <a:srgbClr val="FFFFFF"/>
                      </a:gs>
                    </a:gsLst>
                    <a:lin ang="5400000" scaled="0"/>
                  </a:gradFill>
                </a:rPr>
                <a:t>.NET</a:t>
              </a:r>
            </a:p>
          </p:txBody>
        </p:sp>
        <p:sp>
          <p:nvSpPr>
            <p:cNvPr id="6" name="Right Arrow 5"/>
            <p:cNvSpPr/>
            <p:nvPr/>
          </p:nvSpPr>
          <p:spPr bwMode="auto">
            <a:xfrm>
              <a:off x="1512435" y="2259744"/>
              <a:ext cx="5010602" cy="2151918"/>
            </a:xfrm>
            <a:prstGeom prst="rightArrow">
              <a:avLst>
                <a:gd name="adj1" fmla="val 100000"/>
                <a:gd name="adj2" fmla="val 33317"/>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defRPr/>
              </a:pPr>
              <a:r>
                <a:rPr lang="en-US" sz="2399" kern="0" dirty="0">
                  <a:solidFill>
                    <a:srgbClr val="FFFFFF"/>
                  </a:solidFill>
                  <a:latin typeface="Segoe UI Light"/>
                  <a:ea typeface="Segoe UI" pitchFamily="34" charset="0"/>
                  <a:cs typeface="Segoe UI" pitchFamily="34" charset="0"/>
                </a:rPr>
                <a:t>Desktop apps </a:t>
              </a:r>
            </a:p>
            <a:p>
              <a:pPr algn="ctr" defTabSz="932103" fontAlgn="base">
                <a:lnSpc>
                  <a:spcPct val="90000"/>
                </a:lnSpc>
                <a:spcBef>
                  <a:spcPct val="0"/>
                </a:spcBef>
                <a:spcAft>
                  <a:spcPct val="0"/>
                </a:spcAft>
                <a:defRPr/>
              </a:pPr>
              <a:r>
                <a:rPr lang="en-US" sz="2399" kern="0" dirty="0" smtClean="0">
                  <a:solidFill>
                    <a:srgbClr val="FFFFFF"/>
                  </a:solidFill>
                  <a:latin typeface="Segoe UI Light"/>
                  <a:ea typeface="Segoe UI" pitchFamily="34" charset="0"/>
                  <a:cs typeface="Segoe UI" pitchFamily="34" charset="0"/>
                </a:rPr>
                <a:t>Universal Windows apps</a:t>
              </a:r>
              <a:endParaRPr lang="en-US" sz="2399" kern="0" dirty="0">
                <a:solidFill>
                  <a:srgbClr val="FFFFFF"/>
                </a:solidFill>
                <a:latin typeface="Segoe UI Light"/>
                <a:ea typeface="Segoe UI" pitchFamily="34" charset="0"/>
                <a:cs typeface="Segoe UI" pitchFamily="34" charset="0"/>
              </a:endParaRPr>
            </a:p>
          </p:txBody>
        </p:sp>
      </p:grpSp>
      <p:grpSp>
        <p:nvGrpSpPr>
          <p:cNvPr id="7" name="Group 6"/>
          <p:cNvGrpSpPr/>
          <p:nvPr/>
        </p:nvGrpSpPr>
        <p:grpSpPr>
          <a:xfrm>
            <a:off x="5932150" y="3772605"/>
            <a:ext cx="5818765" cy="1354589"/>
            <a:chOff x="6236833" y="4640262"/>
            <a:chExt cx="5821106" cy="2151918"/>
          </a:xfrm>
          <a:solidFill>
            <a:schemeClr val="accent3">
              <a:lumMod val="75000"/>
            </a:schemeClr>
          </a:solidFill>
        </p:grpSpPr>
        <p:sp>
          <p:nvSpPr>
            <p:cNvPr id="8" name="3 arrow"/>
            <p:cNvSpPr/>
            <p:nvPr/>
          </p:nvSpPr>
          <p:spPr bwMode="auto">
            <a:xfrm>
              <a:off x="10926416" y="4640262"/>
              <a:ext cx="1131523" cy="2151918"/>
            </a:xfrm>
            <a:prstGeom prst="homePlate">
              <a:avLst>
                <a:gd name="adj" fmla="val 0"/>
              </a:avLst>
            </a:prstGeom>
            <a:grpFill/>
            <a:ln w="25400" cap="flat" cmpd="sng" algn="ctr">
              <a:noFill/>
              <a:prstDash val="solid"/>
              <a:headEnd type="none" w="med" len="med"/>
              <a:tailEnd type="none" w="med" len="med"/>
            </a:ln>
            <a:effectLst/>
          </p:spPr>
          <p:txBody>
            <a:bodyPr vert="horz" wrap="square" lIns="91403" tIns="182806" rIns="91349" bIns="182806" numCol="1" rtlCol="0" anchor="ctr" anchorCtr="0" compatLnSpc="1">
              <a:prstTxWarp prst="textNoShape">
                <a:avLst/>
              </a:prstTxWarp>
            </a:bodyPr>
            <a:lstStyle/>
            <a:p>
              <a:pPr algn="ctr" defTabSz="913500"/>
              <a:r>
                <a:rPr lang="en-US" sz="2399"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HTML</a:t>
              </a:r>
            </a:p>
          </p:txBody>
        </p:sp>
        <p:sp>
          <p:nvSpPr>
            <p:cNvPr id="9" name="Right Arrow 8"/>
            <p:cNvSpPr/>
            <p:nvPr/>
          </p:nvSpPr>
          <p:spPr bwMode="auto">
            <a:xfrm flipH="1">
              <a:off x="6236833" y="4640262"/>
              <a:ext cx="4611109" cy="2151918"/>
            </a:xfrm>
            <a:prstGeom prst="rightArrow">
              <a:avLst>
                <a:gd name="adj1" fmla="val 100000"/>
                <a:gd name="adj2" fmla="val 33317"/>
              </a:avLst>
            </a:prstGeom>
            <a:grp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defRPr/>
              </a:pPr>
              <a:r>
                <a:rPr lang="en-US" sz="2399" kern="0" dirty="0" err="1" smtClean="0">
                  <a:solidFill>
                    <a:srgbClr val="FFFFFF"/>
                  </a:solidFill>
                  <a:latin typeface="Segoe UI Light"/>
                  <a:ea typeface="Segoe UI" pitchFamily="34" charset="0"/>
                  <a:cs typeface="Segoe UI" pitchFamily="34" charset="0"/>
                </a:rPr>
                <a:t>Böngésző</a:t>
              </a:r>
              <a:r>
                <a:rPr lang="en-US" sz="2399" kern="0" dirty="0" smtClean="0">
                  <a:solidFill>
                    <a:srgbClr val="FFFFFF"/>
                  </a:solidFill>
                  <a:latin typeface="Segoe UI Light"/>
                  <a:ea typeface="Segoe UI" pitchFamily="34" charset="0"/>
                  <a:cs typeface="Segoe UI" pitchFamily="34" charset="0"/>
                </a:rPr>
                <a:t> </a:t>
              </a:r>
              <a:r>
                <a:rPr lang="en-US" sz="2399" kern="0" dirty="0" err="1" smtClean="0">
                  <a:solidFill>
                    <a:srgbClr val="FFFFFF"/>
                  </a:solidFill>
                  <a:latin typeface="Segoe UI Light"/>
                  <a:ea typeface="Segoe UI" pitchFamily="34" charset="0"/>
                  <a:cs typeface="Segoe UI" pitchFamily="34" charset="0"/>
                </a:rPr>
                <a:t>alapú</a:t>
              </a:r>
              <a:r>
                <a:rPr lang="en-US" sz="2399" kern="0" dirty="0" smtClean="0">
                  <a:solidFill>
                    <a:srgbClr val="FFFFFF"/>
                  </a:solidFill>
                  <a:latin typeface="Segoe UI Light"/>
                  <a:ea typeface="Segoe UI" pitchFamily="34" charset="0"/>
                  <a:cs typeface="Segoe UI" pitchFamily="34" charset="0"/>
                </a:rPr>
                <a:t> </a:t>
              </a:r>
              <a:r>
                <a:rPr lang="en-US" sz="2399" kern="0" dirty="0" err="1" smtClean="0">
                  <a:solidFill>
                    <a:srgbClr val="FFFFFF"/>
                  </a:solidFill>
                  <a:latin typeface="Segoe UI Light"/>
                  <a:ea typeface="Segoe UI" pitchFamily="34" charset="0"/>
                  <a:cs typeface="Segoe UI" pitchFamily="34" charset="0"/>
                </a:rPr>
                <a:t>megoldások</a:t>
              </a:r>
              <a:endParaRPr lang="en-US" sz="2399" kern="0" dirty="0">
                <a:solidFill>
                  <a:srgbClr val="FFFFFF"/>
                </a:solidFill>
                <a:latin typeface="Segoe UI Light"/>
                <a:ea typeface="Segoe UI" pitchFamily="34" charset="0"/>
                <a:cs typeface="Segoe UI" pitchFamily="34" charset="0"/>
              </a:endParaRPr>
            </a:p>
          </p:txBody>
        </p:sp>
      </p:grpSp>
      <p:grpSp>
        <p:nvGrpSpPr>
          <p:cNvPr id="10" name="Group 9"/>
          <p:cNvGrpSpPr/>
          <p:nvPr/>
        </p:nvGrpSpPr>
        <p:grpSpPr>
          <a:xfrm>
            <a:off x="295826" y="2968780"/>
            <a:ext cx="5998580" cy="1131068"/>
            <a:chOff x="293443" y="1212849"/>
            <a:chExt cx="6000994" cy="1131523"/>
          </a:xfrm>
        </p:grpSpPr>
        <p:sp>
          <p:nvSpPr>
            <p:cNvPr id="11" name="3 arrow"/>
            <p:cNvSpPr/>
            <p:nvPr/>
          </p:nvSpPr>
          <p:spPr bwMode="auto">
            <a:xfrm>
              <a:off x="1265237" y="1439862"/>
              <a:ext cx="5029200" cy="685800"/>
            </a:xfrm>
            <a:prstGeom prst="homePlate">
              <a:avLst/>
            </a:prstGeom>
            <a:solidFill>
              <a:srgbClr val="68217A"/>
            </a:solidFill>
            <a:ln w="25400" cap="flat" cmpd="sng" algn="ctr">
              <a:noFill/>
              <a:prstDash val="solid"/>
              <a:headEnd type="none" w="med" len="med"/>
              <a:tailEnd type="none" w="med" len="med"/>
            </a:ln>
            <a:effectLst/>
          </p:spPr>
          <p:txBody>
            <a:bodyPr vert="horz" wrap="square" lIns="548420" tIns="45678" rIns="91349" bIns="73079" numCol="1" rtlCol="0" anchor="ctr" anchorCtr="0" compatLnSpc="1">
              <a:prstTxWarp prst="textNoShape">
                <a:avLst/>
              </a:prstTxWarp>
            </a:bodyPr>
            <a:lstStyle/>
            <a:p>
              <a:pPr defTabSz="913500"/>
              <a:r>
                <a:rPr lang="en-US" sz="2400" kern="0" dirty="0" err="1" smtClean="0">
                  <a:gradFill>
                    <a:gsLst>
                      <a:gs pos="9583">
                        <a:srgbClr val="FFFFFF"/>
                      </a:gs>
                      <a:gs pos="24000">
                        <a:srgbClr val="FFFFFF"/>
                      </a:gs>
                    </a:gsLst>
                    <a:lin ang="5400000" scaled="0"/>
                  </a:gradFill>
                  <a:latin typeface="Segoe UI Light"/>
                </a:rPr>
                <a:t>Gazdag</a:t>
              </a:r>
              <a:r>
                <a:rPr lang="en-US" sz="2400" kern="0" dirty="0" smtClean="0">
                  <a:gradFill>
                    <a:gsLst>
                      <a:gs pos="9583">
                        <a:srgbClr val="FFFFFF"/>
                      </a:gs>
                      <a:gs pos="24000">
                        <a:srgbClr val="FFFFFF"/>
                      </a:gs>
                    </a:gsLst>
                    <a:lin ang="5400000" scaled="0"/>
                  </a:gradFill>
                  <a:latin typeface="Segoe UI Light"/>
                </a:rPr>
                <a:t> </a:t>
              </a:r>
              <a:r>
                <a:rPr lang="en-US" sz="2400" kern="0" dirty="0" err="1" smtClean="0">
                  <a:gradFill>
                    <a:gsLst>
                      <a:gs pos="9583">
                        <a:srgbClr val="FFFFFF"/>
                      </a:gs>
                      <a:gs pos="24000">
                        <a:srgbClr val="FFFFFF"/>
                      </a:gs>
                    </a:gsLst>
                    <a:lin ang="5400000" scaled="0"/>
                  </a:gradFill>
                  <a:latin typeface="Segoe UI Light"/>
                </a:rPr>
                <a:t>felhasználói</a:t>
              </a:r>
              <a:r>
                <a:rPr lang="en-US" sz="2400" kern="0" dirty="0" smtClean="0">
                  <a:gradFill>
                    <a:gsLst>
                      <a:gs pos="9583">
                        <a:srgbClr val="FFFFFF"/>
                      </a:gs>
                      <a:gs pos="24000">
                        <a:srgbClr val="FFFFFF"/>
                      </a:gs>
                    </a:gsLst>
                    <a:lin ang="5400000" scaled="0"/>
                  </a:gradFill>
                  <a:latin typeface="Segoe UI Light"/>
                </a:rPr>
                <a:t> </a:t>
              </a:r>
              <a:r>
                <a:rPr lang="en-US" sz="2400" kern="0" dirty="0" err="1" smtClean="0">
                  <a:gradFill>
                    <a:gsLst>
                      <a:gs pos="9583">
                        <a:srgbClr val="FFFFFF"/>
                      </a:gs>
                      <a:gs pos="24000">
                        <a:srgbClr val="FFFFFF"/>
                      </a:gs>
                    </a:gsLst>
                    <a:lin ang="5400000" scaled="0"/>
                  </a:gradFill>
                  <a:latin typeface="Segoe UI Light"/>
                </a:rPr>
                <a:t>élmény</a:t>
              </a:r>
              <a:endParaRPr lang="en-US" kern="0" dirty="0">
                <a:gradFill>
                  <a:gsLst>
                    <a:gs pos="9583">
                      <a:srgbClr val="FFFFFF"/>
                    </a:gs>
                    <a:gs pos="24000">
                      <a:srgbClr val="FFFFFF"/>
                    </a:gs>
                  </a:gsLst>
                  <a:lin ang="5400000" scaled="0"/>
                </a:gradFill>
                <a:latin typeface="Segoe UI Light"/>
              </a:endParaRPr>
            </a:p>
          </p:txBody>
        </p:sp>
        <p:grpSp>
          <p:nvGrpSpPr>
            <p:cNvPr id="12" name="Group 11"/>
            <p:cNvGrpSpPr/>
            <p:nvPr/>
          </p:nvGrpSpPr>
          <p:grpSpPr>
            <a:xfrm>
              <a:off x="293443" y="1212849"/>
              <a:ext cx="1131523" cy="1131523"/>
              <a:chOff x="31553" y="994139"/>
              <a:chExt cx="1554956" cy="1554956"/>
            </a:xfrm>
          </p:grpSpPr>
          <p:sp>
            <p:nvSpPr>
              <p:cNvPr id="13" name="Oval 12"/>
              <p:cNvSpPr/>
              <p:nvPr/>
            </p:nvSpPr>
            <p:spPr bwMode="auto">
              <a:xfrm>
                <a:off x="31553" y="994139"/>
                <a:ext cx="1554956" cy="1554956"/>
              </a:xfrm>
              <a:prstGeom prst="ellipse">
                <a:avLst/>
              </a:prstGeom>
              <a:solidFill>
                <a:schemeClr val="bg1"/>
              </a:solidFill>
              <a:ln w="76200" cap="flat" cmpd="sng" algn="ctr">
                <a:solidFill>
                  <a:srgbClr val="68217A"/>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ounded Rectangle 114"/>
              <p:cNvSpPr/>
              <p:nvPr/>
            </p:nvSpPr>
            <p:spPr bwMode="auto">
              <a:xfrm rot="221567" flipH="1">
                <a:off x="402387" y="1335810"/>
                <a:ext cx="813287" cy="817107"/>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solidFill>
                <a:srgbClr val="68217A"/>
              </a:solidFill>
              <a:ln w="9525" cap="flat" cmpd="sng" algn="ctr">
                <a:noFill/>
                <a:prstDash val="solid"/>
                <a:headEnd type="none" w="med" len="med"/>
                <a:tailEnd type="none" w="med" len="med"/>
              </a:ln>
              <a:effectLst/>
            </p:spPr>
            <p:txBody>
              <a:bodyPr rot="0" spcFirstLastPara="0" vert="horz" wrap="square" lIns="91403" tIns="45702" rIns="45702" bIns="91403"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737" fontAlgn="base">
                  <a:spcBef>
                    <a:spcPct val="0"/>
                  </a:spcBef>
                  <a:spcAft>
                    <a:spcPct val="0"/>
                  </a:spcAft>
                  <a:defRPr/>
                </a:pPr>
                <a:endParaRPr lang="en-US" sz="1799" spc="-5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6294407" y="2978334"/>
            <a:ext cx="5449220" cy="1171895"/>
            <a:chOff x="6294437" y="4997200"/>
            <a:chExt cx="5451413" cy="1172367"/>
          </a:xfrm>
        </p:grpSpPr>
        <p:sp>
          <p:nvSpPr>
            <p:cNvPr id="16" name="3 arrow"/>
            <p:cNvSpPr/>
            <p:nvPr/>
          </p:nvSpPr>
          <p:spPr bwMode="auto">
            <a:xfrm flipH="1">
              <a:off x="6294437" y="5225922"/>
              <a:ext cx="4488510" cy="684945"/>
            </a:xfrm>
            <a:prstGeom prst="homePlate">
              <a:avLst/>
            </a:prstGeom>
            <a:solidFill>
              <a:srgbClr val="1BA6D3"/>
            </a:solidFill>
            <a:ln w="25400" cap="flat" cmpd="sng" algn="ctr">
              <a:noFill/>
              <a:prstDash val="solid"/>
              <a:headEnd type="none" w="med" len="med"/>
              <a:tailEnd type="none" w="med" len="med"/>
            </a:ln>
            <a:effectLst/>
          </p:spPr>
          <p:txBody>
            <a:bodyPr vert="horz" wrap="square" lIns="548420" tIns="45678" rIns="457016" bIns="73079" numCol="1" rtlCol="0" anchor="ctr" anchorCtr="0" compatLnSpc="1">
              <a:prstTxWarp prst="textNoShape">
                <a:avLst/>
              </a:prstTxWarp>
            </a:bodyPr>
            <a:lstStyle/>
            <a:p>
              <a:pPr algn="r" defTabSz="913500"/>
              <a:r>
                <a:rPr lang="en-US" sz="2400" kern="0" dirty="0" err="1" smtClean="0">
                  <a:gradFill>
                    <a:gsLst>
                      <a:gs pos="9583">
                        <a:srgbClr val="FFFFFF"/>
                      </a:gs>
                      <a:gs pos="24000">
                        <a:srgbClr val="FFFFFF"/>
                      </a:gs>
                    </a:gsLst>
                    <a:lin ang="5400000" scaled="0"/>
                  </a:gradFill>
                  <a:latin typeface="Segoe UI Light"/>
                </a:rPr>
                <a:t>Eszközök</a:t>
              </a:r>
              <a:r>
                <a:rPr lang="en-US" sz="2400" kern="0" dirty="0" smtClean="0">
                  <a:gradFill>
                    <a:gsLst>
                      <a:gs pos="9583">
                        <a:srgbClr val="FFFFFF"/>
                      </a:gs>
                      <a:gs pos="24000">
                        <a:srgbClr val="FFFFFF"/>
                      </a:gs>
                    </a:gsLst>
                    <a:lin ang="5400000" scaled="0"/>
                  </a:gradFill>
                  <a:latin typeface="Segoe UI Light"/>
                </a:rPr>
                <a:t> </a:t>
              </a:r>
              <a:r>
                <a:rPr lang="en-US" sz="2400" kern="0" dirty="0" err="1" smtClean="0">
                  <a:gradFill>
                    <a:gsLst>
                      <a:gs pos="9583">
                        <a:srgbClr val="FFFFFF"/>
                      </a:gs>
                      <a:gs pos="24000">
                        <a:srgbClr val="FFFFFF"/>
                      </a:gs>
                    </a:gsLst>
                    <a:lin ang="5400000" scaled="0"/>
                  </a:gradFill>
                  <a:latin typeface="Segoe UI Light"/>
                </a:rPr>
                <a:t>széles</a:t>
              </a:r>
              <a:r>
                <a:rPr lang="en-US" sz="2400" kern="0" dirty="0" smtClean="0">
                  <a:gradFill>
                    <a:gsLst>
                      <a:gs pos="9583">
                        <a:srgbClr val="FFFFFF"/>
                      </a:gs>
                      <a:gs pos="24000">
                        <a:srgbClr val="FFFFFF"/>
                      </a:gs>
                    </a:gsLst>
                    <a:lin ang="5400000" scaled="0"/>
                  </a:gradFill>
                  <a:latin typeface="Segoe UI Light"/>
                </a:rPr>
                <a:t> </a:t>
              </a:r>
              <a:r>
                <a:rPr lang="en-US" sz="2400" kern="0" dirty="0" err="1" smtClean="0">
                  <a:gradFill>
                    <a:gsLst>
                      <a:gs pos="9583">
                        <a:srgbClr val="FFFFFF"/>
                      </a:gs>
                      <a:gs pos="24000">
                        <a:srgbClr val="FFFFFF"/>
                      </a:gs>
                    </a:gsLst>
                    <a:lin ang="5400000" scaled="0"/>
                  </a:gradFill>
                  <a:latin typeface="Segoe UI Light"/>
                </a:rPr>
                <a:t>skálája</a:t>
              </a:r>
              <a:endParaRPr lang="en-US" sz="1600" kern="0" dirty="0">
                <a:gradFill>
                  <a:gsLst>
                    <a:gs pos="9583">
                      <a:srgbClr val="FFFFFF"/>
                    </a:gs>
                    <a:gs pos="24000">
                      <a:srgbClr val="FFFFFF"/>
                    </a:gs>
                  </a:gsLst>
                  <a:lin ang="5400000" scaled="0"/>
                </a:gradFill>
              </a:endParaRPr>
            </a:p>
          </p:txBody>
        </p:sp>
        <p:sp>
          <p:nvSpPr>
            <p:cNvPr id="17" name="Oval 16"/>
            <p:cNvSpPr/>
            <p:nvPr/>
          </p:nvSpPr>
          <p:spPr bwMode="auto">
            <a:xfrm>
              <a:off x="10614327" y="4997200"/>
              <a:ext cx="1131523" cy="1131523"/>
            </a:xfrm>
            <a:prstGeom prst="ellipse">
              <a:avLst/>
            </a:prstGeom>
            <a:solidFill>
              <a:schemeClr val="bg1"/>
            </a:solidFill>
            <a:ln w="76200" cap="flat" cmpd="sng" algn="ctr">
              <a:solidFill>
                <a:schemeClr val="accent3">
                  <a:lumMod val="75000"/>
                </a:schemeClr>
              </a:solid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 r="68570"/>
            <a:stretch/>
          </p:blipFill>
          <p:spPr>
            <a:xfrm>
              <a:off x="10860074" y="5483778"/>
              <a:ext cx="593161" cy="685789"/>
            </a:xfrm>
            <a:prstGeom prst="rect">
              <a:avLst/>
            </a:prstGeom>
          </p:spPr>
        </p:pic>
        <p:pic>
          <p:nvPicPr>
            <p:cNvPr id="19" name="Picture 18"/>
            <p:cNvPicPr>
              <a:picLocks noChangeAspect="1"/>
            </p:cNvPicPr>
            <p:nvPr/>
          </p:nvPicPr>
          <p:blipFill>
            <a:blip r:embed="rId4">
              <a:duotone>
                <a:srgbClr val="55C5E9">
                  <a:shade val="45000"/>
                  <a:satMod val="135000"/>
                </a:srgbClr>
                <a:prstClr val="white"/>
              </a:duotone>
              <a:extLst>
                <a:ext uri="{28A0092B-C50C-407E-A947-70E740481C1C}">
                  <a14:useLocalDpi xmlns:a14="http://schemas.microsoft.com/office/drawing/2010/main" val="0"/>
                </a:ext>
              </a:extLst>
            </a:blip>
            <a:stretch>
              <a:fillRect/>
            </a:stretch>
          </p:blipFill>
          <p:spPr>
            <a:xfrm>
              <a:off x="10797593" y="5196638"/>
              <a:ext cx="290154" cy="347604"/>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9694" y="5188935"/>
              <a:ext cx="322460" cy="383406"/>
            </a:xfrm>
            <a:prstGeom prst="rect">
              <a:avLst/>
            </a:prstGeom>
          </p:spPr>
        </p:pic>
      </p:grpSp>
      <p:grpSp>
        <p:nvGrpSpPr>
          <p:cNvPr id="21" name="Group 20"/>
          <p:cNvGrpSpPr/>
          <p:nvPr/>
        </p:nvGrpSpPr>
        <p:grpSpPr>
          <a:xfrm>
            <a:off x="6236829" y="2246972"/>
            <a:ext cx="4848960" cy="1382724"/>
            <a:chOff x="6236835" y="2246468"/>
            <a:chExt cx="4850911" cy="1383281"/>
          </a:xfrm>
        </p:grpSpPr>
        <p:sp>
          <p:nvSpPr>
            <p:cNvPr id="22" name="Chevron 21"/>
            <p:cNvSpPr/>
            <p:nvPr/>
          </p:nvSpPr>
          <p:spPr bwMode="auto">
            <a:xfrm>
              <a:off x="6236835" y="2246468"/>
              <a:ext cx="4850911" cy="1383281"/>
            </a:xfrm>
            <a:prstGeom prst="chevron">
              <a:avLst>
                <a:gd name="adj" fmla="val 33702"/>
              </a:avLst>
            </a:prstGeom>
            <a:solidFill>
              <a:srgbClr val="68217A">
                <a:alpha val="69804"/>
              </a:srgbClr>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kern="0" dirty="0">
                <a:solidFill>
                  <a:srgbClr val="404040"/>
                </a:solidFill>
                <a:latin typeface="Segoe UI Light"/>
                <a:ea typeface="Segoe UI" pitchFamily="34" charset="0"/>
                <a:cs typeface="Segoe UI" pitchFamily="34" charset="0"/>
              </a:endParaRPr>
            </a:p>
          </p:txBody>
        </p:sp>
        <p:pic>
          <p:nvPicPr>
            <p:cNvPr id="23" name="Picture 22"/>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7590387" y="2686400"/>
              <a:ext cx="2114664" cy="512355"/>
            </a:xfrm>
            <a:prstGeom prst="rect">
              <a:avLst/>
            </a:prstGeom>
          </p:spPr>
        </p:pic>
      </p:grpSp>
      <p:grpSp>
        <p:nvGrpSpPr>
          <p:cNvPr id="2" name="Group 1"/>
          <p:cNvGrpSpPr/>
          <p:nvPr/>
        </p:nvGrpSpPr>
        <p:grpSpPr>
          <a:xfrm>
            <a:off x="1521616" y="3772603"/>
            <a:ext cx="4696624" cy="1362945"/>
            <a:chOff x="1521616" y="3772603"/>
            <a:chExt cx="4696624" cy="1362945"/>
          </a:xfrm>
          <a:solidFill>
            <a:srgbClr val="55C5E9"/>
          </a:solidFill>
        </p:grpSpPr>
        <p:sp>
          <p:nvSpPr>
            <p:cNvPr id="24" name="Chevron 23"/>
            <p:cNvSpPr/>
            <p:nvPr/>
          </p:nvSpPr>
          <p:spPr bwMode="auto">
            <a:xfrm flipH="1">
              <a:off x="1521616" y="3772603"/>
              <a:ext cx="4696624" cy="1362945"/>
            </a:xfrm>
            <a:prstGeom prst="chevron">
              <a:avLst>
                <a:gd name="adj" fmla="val 33702"/>
              </a:avLst>
            </a:prstGeom>
            <a:grp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algn="ctr" defTabSz="932103" fontAlgn="base">
                <a:lnSpc>
                  <a:spcPct val="90000"/>
                </a:lnSpc>
                <a:spcBef>
                  <a:spcPct val="0"/>
                </a:spcBef>
                <a:spcAft>
                  <a:spcPct val="0"/>
                </a:spcAft>
                <a:defRPr/>
              </a:pPr>
              <a:endParaRPr lang="en-US" sz="2399" kern="0" dirty="0">
                <a:solidFill>
                  <a:srgbClr val="FFFFFF"/>
                </a:solidFill>
                <a:latin typeface="Segoe UI Light"/>
                <a:ea typeface="Segoe UI" pitchFamily="34" charset="0"/>
                <a:cs typeface="Segoe UI" pitchFamily="34" charset="0"/>
              </a:endParaRP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02739" y="3916600"/>
              <a:ext cx="2569180" cy="1066597"/>
            </a:xfrm>
            <a:prstGeom prst="rect">
              <a:avLst/>
            </a:prstGeom>
            <a:grpFill/>
          </p:spPr>
        </p:pic>
      </p:grpSp>
    </p:spTree>
    <p:extLst>
      <p:ext uri="{BB962C8B-B14F-4D97-AF65-F5344CB8AC3E}">
        <p14:creationId xmlns:p14="http://schemas.microsoft.com/office/powerpoint/2010/main" val="3451310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48000" decel="48000" fill="hold" nodeType="clickEffect">
                                  <p:stCondLst>
                                    <p:cond delay="0"/>
                                  </p:stCondLst>
                                  <p:childTnLst>
                                    <p:animMotion origin="layout" path="M 2.49426E-6 -1.54335E-7 L -0.00077 -0.24058 " pathEditMode="relative" rAng="0" ptsTypes="AA">
                                      <p:cBhvr>
                                        <p:cTn id="6" dur="750" fill="hold"/>
                                        <p:tgtEl>
                                          <p:spTgt spid="10"/>
                                        </p:tgtEl>
                                        <p:attrNameLst>
                                          <p:attrName>ppt_x</p:attrName>
                                          <p:attrName>ppt_y</p:attrName>
                                        </p:attrNameLst>
                                      </p:cBhvr>
                                      <p:rCtr x="-38" y="-12029"/>
                                    </p:animMotion>
                                  </p:childTnLst>
                                </p:cTn>
                              </p:par>
                              <p:par>
                                <p:cTn id="7" presetID="42" presetClass="path" presetSubtype="0" accel="48000" decel="48000" fill="hold" nodeType="withEffect">
                                  <p:stCondLst>
                                    <p:cond delay="0"/>
                                  </p:stCondLst>
                                  <p:childTnLst>
                                    <p:animMotion origin="layout" path="M -2.32576E-6 -2.45574E-6 L -0.00064 0.28893 " pathEditMode="relative" rAng="0" ptsTypes="AA">
                                      <p:cBhvr>
                                        <p:cTn id="8" dur="750" fill="hold"/>
                                        <p:tgtEl>
                                          <p:spTgt spid="15"/>
                                        </p:tgtEl>
                                        <p:attrNameLst>
                                          <p:attrName>ppt_x</p:attrName>
                                          <p:attrName>ppt_y</p:attrName>
                                        </p:attrNameLst>
                                      </p:cBhvr>
                                      <p:rCtr x="-38" y="14435"/>
                                    </p:animMotion>
                                  </p:childTnLst>
                                </p:cTn>
                              </p:par>
                            </p:childTnLst>
                          </p:cTn>
                        </p:par>
                        <p:par>
                          <p:cTn id="9" fill="hold">
                            <p:stCondLst>
                              <p:cond delay="75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righ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1" y="0"/>
            <a:ext cx="5761037" cy="6994525"/>
          </a:xfrm>
          <a:prstGeom prst="rect">
            <a:avLst/>
          </a:prstGeom>
          <a:solidFill>
            <a:schemeClr val="accent3">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pPr>
            <a:endParaRPr lang="en-US" sz="3200" b="1" dirty="0" smtClean="0">
              <a:gradFill>
                <a:gsLst>
                  <a:gs pos="100000">
                    <a:srgbClr val="FFFFFF"/>
                  </a:gs>
                  <a:gs pos="0">
                    <a:srgbClr val="FFFFFF"/>
                  </a:gs>
                </a:gsLst>
                <a:lin ang="5400000" scaled="0"/>
              </a:gradFill>
              <a:ea typeface="ＭＳ Ｐゴシック" charset="0"/>
            </a:endParaRPr>
          </a:p>
          <a:p>
            <a:pPr>
              <a:lnSpc>
                <a:spcPct val="90000"/>
              </a:lnSpc>
              <a:spcBef>
                <a:spcPts val="1800"/>
              </a:spcBef>
            </a:pPr>
            <a:endParaRPr lang="en-US" sz="3200" b="1" dirty="0">
              <a:gradFill>
                <a:gsLst>
                  <a:gs pos="100000">
                    <a:srgbClr val="FFFFFF"/>
                  </a:gs>
                  <a:gs pos="0">
                    <a:srgbClr val="FFFFFF"/>
                  </a:gs>
                </a:gsLst>
                <a:lin ang="5400000" scaled="0"/>
              </a:gradFill>
              <a:ea typeface="ＭＳ Ｐゴシック" charset="0"/>
            </a:endParaRPr>
          </a:p>
          <a:p>
            <a:pPr>
              <a:lnSpc>
                <a:spcPct val="90000"/>
              </a:lnSpc>
              <a:spcBef>
                <a:spcPts val="1800"/>
              </a:spcBef>
            </a:pPr>
            <a:endParaRPr lang="en-US" sz="3200" b="1" dirty="0" smtClean="0">
              <a:gradFill>
                <a:gsLst>
                  <a:gs pos="100000">
                    <a:srgbClr val="FFFFFF"/>
                  </a:gs>
                  <a:gs pos="0">
                    <a:srgbClr val="FFFFFF"/>
                  </a:gs>
                </a:gsLst>
                <a:lin ang="5400000" scaled="0"/>
              </a:gradFill>
              <a:ea typeface="ＭＳ Ｐゴシック" charset="0"/>
            </a:endParaRPr>
          </a:p>
          <a:p>
            <a:pPr>
              <a:lnSpc>
                <a:spcPct val="90000"/>
              </a:lnSpc>
              <a:spcBef>
                <a:spcPts val="1800"/>
              </a:spcBef>
            </a:pPr>
            <a:endParaRPr lang="en-US" sz="3200" dirty="0">
              <a:gradFill>
                <a:gsLst>
                  <a:gs pos="100000">
                    <a:srgbClr val="FFFFFF"/>
                  </a:gs>
                  <a:gs pos="0">
                    <a:srgbClr val="FFFFFF"/>
                  </a:gs>
                </a:gsLst>
                <a:lin ang="5400000" scaled="0"/>
              </a:gradFill>
              <a:latin typeface="Segoe UI Light"/>
              <a:ea typeface="ＭＳ Ｐゴシック" charset="0"/>
            </a:endParaRPr>
          </a:p>
        </p:txBody>
      </p:sp>
      <p:grpSp>
        <p:nvGrpSpPr>
          <p:cNvPr id="30" name="Group 29"/>
          <p:cNvGrpSpPr/>
          <p:nvPr/>
        </p:nvGrpSpPr>
        <p:grpSpPr>
          <a:xfrm>
            <a:off x="6125687" y="1914127"/>
            <a:ext cx="6054091" cy="4329919"/>
            <a:chOff x="6685100" y="1904052"/>
            <a:chExt cx="5438334" cy="3889528"/>
          </a:xfrm>
        </p:grpSpPr>
        <p:sp>
          <p:nvSpPr>
            <p:cNvPr id="7" name="Rectangle 6"/>
            <p:cNvSpPr/>
            <p:nvPr/>
          </p:nvSpPr>
          <p:spPr bwMode="auto">
            <a:xfrm>
              <a:off x="11401089" y="1904054"/>
              <a:ext cx="722345" cy="3889526"/>
            </a:xfrm>
            <a:prstGeom prst="rect">
              <a:avLst/>
            </a:prstGeom>
            <a:solidFill>
              <a:srgbClr val="6729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796150" y="1904053"/>
              <a:ext cx="1544673" cy="33006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a:lnSpc>
                  <a:spcPct val="90000"/>
                </a:lnSpc>
              </a:pPr>
              <a:endParaRPr lang="en-US" sz="1600" dirty="0">
                <a:gradFill>
                  <a:gsLst>
                    <a:gs pos="0">
                      <a:srgbClr val="3F3F3F"/>
                    </a:gs>
                    <a:gs pos="100000">
                      <a:srgbClr val="3F3F3F"/>
                    </a:gs>
                  </a:gsLst>
                  <a:lin ang="5400000" scaled="0"/>
                </a:gradFill>
                <a:ea typeface="Segoe UI" pitchFamily="34" charset="0"/>
                <a:cs typeface="Segoe UI" pitchFamily="34" charset="0"/>
              </a:endParaRPr>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 r="68570"/>
            <a:stretch/>
          </p:blipFill>
          <p:spPr>
            <a:xfrm>
              <a:off x="10094616" y="1956312"/>
              <a:ext cx="742184" cy="858085"/>
            </a:xfrm>
            <a:prstGeom prst="rect">
              <a:avLst/>
            </a:prstGeom>
          </p:spPr>
        </p:pic>
        <p:sp>
          <p:nvSpPr>
            <p:cNvPr id="24" name="Rectangle 23"/>
            <p:cNvSpPr/>
            <p:nvPr/>
          </p:nvSpPr>
          <p:spPr bwMode="auto">
            <a:xfrm>
              <a:off x="9797121" y="2798771"/>
              <a:ext cx="1542323" cy="841498"/>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pPr>
              <a:endParaRPr lang="en-US" sz="3200"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19" name="Rectangle 18"/>
            <p:cNvSpPr/>
            <p:nvPr/>
          </p:nvSpPr>
          <p:spPr bwMode="auto">
            <a:xfrm>
              <a:off x="6686071" y="1904052"/>
              <a:ext cx="1498146" cy="3300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sz="1600" i="1" dirty="0" smtClean="0">
                  <a:gradFill>
                    <a:gsLst>
                      <a:gs pos="0">
                        <a:srgbClr val="3F3F3F"/>
                      </a:gs>
                      <a:gs pos="100000">
                        <a:srgbClr val="3F3F3F"/>
                      </a:gs>
                    </a:gsLst>
                    <a:lin ang="5400000" scaled="0"/>
                  </a:gradFill>
                  <a:ea typeface="Segoe UI" pitchFamily="34" charset="0"/>
                  <a:cs typeface="Segoe UI" pitchFamily="34" charset="0"/>
                </a:rPr>
                <a:t>z</a:t>
              </a:r>
            </a:p>
          </p:txBody>
        </p:sp>
        <p:sp>
          <p:nvSpPr>
            <p:cNvPr id="20" name="Rectangle 19"/>
            <p:cNvSpPr/>
            <p:nvPr/>
          </p:nvSpPr>
          <p:spPr bwMode="auto">
            <a:xfrm>
              <a:off x="8240821" y="1904052"/>
              <a:ext cx="1498146" cy="33006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a:lnSpc>
                  <a:spcPct val="90000"/>
                </a:lnSpc>
              </a:pPr>
              <a:endParaRPr lang="en-US" sz="1600" dirty="0">
                <a:gradFill>
                  <a:gsLst>
                    <a:gs pos="0">
                      <a:srgbClr val="3F3F3F"/>
                    </a:gs>
                    <a:gs pos="100000">
                      <a:srgbClr val="3F3F3F"/>
                    </a:gs>
                  </a:gsLst>
                  <a:lin ang="5400000" scaled="0"/>
                </a:gradFill>
                <a:ea typeface="Segoe UI" pitchFamily="34" charset="0"/>
                <a:cs typeface="Segoe UI" pitchFamily="34" charset="0"/>
              </a:endParaRPr>
            </a:p>
          </p:txBody>
        </p:sp>
        <p:pic>
          <p:nvPicPr>
            <p:cNvPr id="17" name="Picture 16"/>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215280" y="2083749"/>
              <a:ext cx="455142" cy="545261"/>
            </a:xfrm>
            <a:prstGeom prst="rect">
              <a:avLst/>
            </a:prstGeom>
          </p:spPr>
        </p:pic>
        <p:sp>
          <p:nvSpPr>
            <p:cNvPr id="12" name="Rectangle 11"/>
            <p:cNvSpPr/>
            <p:nvPr/>
          </p:nvSpPr>
          <p:spPr bwMode="auto">
            <a:xfrm>
              <a:off x="6685100" y="2791009"/>
              <a:ext cx="1496691" cy="843689"/>
            </a:xfrm>
            <a:prstGeom prst="rect">
              <a:avLst/>
            </a:prstGeom>
            <a:solidFill>
              <a:srgbClr val="442258"/>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pPr>
              <a:endParaRPr lang="en-US" sz="3200" b="1" kern="0" spc="-52" dirty="0">
                <a:solidFill>
                  <a:schemeClr val="accent3"/>
                </a:solidFill>
                <a:latin typeface="Segoe UI Light" panose="020B0502040204020203" pitchFamily="34" charset="0"/>
                <a:ea typeface="Segoe UI" pitchFamily="34" charset="0"/>
                <a:cs typeface="Segoe UI" pitchFamily="34" charset="0"/>
              </a:endParaRPr>
            </a:p>
          </p:txBody>
        </p:sp>
        <p:sp>
          <p:nvSpPr>
            <p:cNvPr id="3" name="Rectangle 2"/>
            <p:cNvSpPr/>
            <p:nvPr/>
          </p:nvSpPr>
          <p:spPr>
            <a:xfrm>
              <a:off x="7034995" y="3147374"/>
              <a:ext cx="789863" cy="291280"/>
            </a:xfrm>
            <a:prstGeom prst="rect">
              <a:avLst/>
            </a:prstGeom>
          </p:spPr>
          <p:txBody>
            <a:bodyPr wrap="none">
              <a:spAutoFit/>
            </a:bodyPr>
            <a:lstStyle/>
            <a:p>
              <a:pPr algn="ctr" defTabSz="932472" fontAlgn="base">
                <a:lnSpc>
                  <a:spcPct val="90000"/>
                </a:lnSpc>
                <a:spcBef>
                  <a:spcPct val="0"/>
                </a:spcBef>
                <a:spcAft>
                  <a:spcPct val="0"/>
                </a:spcAft>
              </a:pPr>
              <a:r>
                <a:rPr lang="en-US" sz="1400" dirty="0">
                  <a:solidFill>
                    <a:srgbClr val="FFFFFF"/>
                  </a:solidFill>
                  <a:ea typeface="Segoe UI" pitchFamily="34" charset="0"/>
                  <a:cs typeface="Segoe UI" pitchFamily="34" charset="0"/>
                </a:rPr>
                <a:t>C# + </a:t>
              </a:r>
              <a:r>
                <a:rPr lang="en-US" sz="1400" dirty="0" smtClean="0">
                  <a:solidFill>
                    <a:srgbClr val="FFFFFF"/>
                  </a:solidFill>
                  <a:ea typeface="Segoe UI" pitchFamily="34" charset="0"/>
                  <a:cs typeface="Segoe UI" pitchFamily="34" charset="0"/>
                </a:rPr>
                <a:t>XIB</a:t>
              </a:r>
              <a:endParaRPr lang="en-US" sz="1400" i="1" dirty="0">
                <a:solidFill>
                  <a:srgbClr val="FFFFFF"/>
                </a:solidFill>
                <a:ea typeface="Segoe UI" pitchFamily="34" charset="0"/>
                <a:cs typeface="Segoe UI" pitchFamily="34" charset="0"/>
              </a:endParaRPr>
            </a:p>
          </p:txBody>
        </p:sp>
        <p:sp>
          <p:nvSpPr>
            <p:cNvPr id="22" name="Rectangle 21"/>
            <p:cNvSpPr/>
            <p:nvPr/>
          </p:nvSpPr>
          <p:spPr bwMode="auto">
            <a:xfrm>
              <a:off x="8236548" y="2791009"/>
              <a:ext cx="1496692" cy="843689"/>
            </a:xfrm>
            <a:prstGeom prst="rect">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pPr>
              <a:endParaRPr lang="en-US" sz="3200" b="1"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23" name="Rectangle 22"/>
            <p:cNvSpPr/>
            <p:nvPr/>
          </p:nvSpPr>
          <p:spPr>
            <a:xfrm>
              <a:off x="8279580" y="3133974"/>
              <a:ext cx="1367785" cy="257120"/>
            </a:xfrm>
            <a:prstGeom prst="rect">
              <a:avLst/>
            </a:prstGeom>
          </p:spPr>
          <p:txBody>
            <a:bodyPr wrap="square">
              <a:spAutoFit/>
            </a:bodyPr>
            <a:lstStyle/>
            <a:p>
              <a:pPr algn="ctr" defTabSz="932472">
                <a:lnSpc>
                  <a:spcPct val="90000"/>
                </a:lnSpc>
              </a:pPr>
              <a:r>
                <a:rPr lang="en-US" sz="1400" dirty="0" smtClean="0">
                  <a:solidFill>
                    <a:srgbClr val="FFFFFF"/>
                  </a:solidFill>
                  <a:ea typeface="Segoe UI" pitchFamily="34" charset="0"/>
                  <a:cs typeface="Segoe UI" pitchFamily="34" charset="0"/>
                </a:rPr>
                <a:t>C</a:t>
              </a:r>
              <a:r>
                <a:rPr lang="en-US" sz="1400" dirty="0">
                  <a:solidFill>
                    <a:srgbClr val="FFFFFF"/>
                  </a:solidFill>
                  <a:ea typeface="Segoe UI" pitchFamily="34" charset="0"/>
                  <a:cs typeface="Segoe UI" pitchFamily="34" charset="0"/>
                </a:rPr>
                <a:t># + </a:t>
              </a:r>
              <a:r>
                <a:rPr lang="en-US" sz="1400" dirty="0" smtClean="0">
                  <a:solidFill>
                    <a:srgbClr val="FFFFFF"/>
                  </a:solidFill>
                  <a:ea typeface="Segoe UI" pitchFamily="34" charset="0"/>
                  <a:cs typeface="Segoe UI" pitchFamily="34" charset="0"/>
                </a:rPr>
                <a:t>AXML</a:t>
              </a:r>
              <a:endParaRPr lang="en-US" sz="1400" dirty="0">
                <a:solidFill>
                  <a:srgbClr val="FFFFFF"/>
                </a:solidFill>
                <a:ea typeface="Segoe UI" pitchFamily="34" charset="0"/>
                <a:cs typeface="Segoe UI" pitchFamily="34" charset="0"/>
              </a:endParaRPr>
            </a:p>
          </p:txBody>
        </p:sp>
        <p:sp>
          <p:nvSpPr>
            <p:cNvPr id="5" name="Rectangle 4"/>
            <p:cNvSpPr/>
            <p:nvPr/>
          </p:nvSpPr>
          <p:spPr>
            <a:xfrm>
              <a:off x="9807559" y="3133212"/>
              <a:ext cx="1537655" cy="291280"/>
            </a:xfrm>
            <a:prstGeom prst="rect">
              <a:avLst/>
            </a:prstGeom>
          </p:spPr>
          <p:txBody>
            <a:bodyPr wrap="square">
              <a:spAutoFit/>
            </a:bodyPr>
            <a:lstStyle/>
            <a:p>
              <a:pPr algn="ctr" defTabSz="932472">
                <a:lnSpc>
                  <a:spcPct val="90000"/>
                </a:lnSpc>
              </a:pPr>
              <a:r>
                <a:rPr lang="en-US" sz="1400" dirty="0" smtClean="0">
                  <a:solidFill>
                    <a:srgbClr val="FFFFFF"/>
                  </a:solidFill>
                  <a:ea typeface="Segoe UI" pitchFamily="34" charset="0"/>
                  <a:cs typeface="Segoe UI" pitchFamily="34" charset="0"/>
                </a:rPr>
                <a:t>C</a:t>
              </a:r>
              <a:r>
                <a:rPr lang="en-US" sz="1400" dirty="0">
                  <a:solidFill>
                    <a:srgbClr val="FFFFFF"/>
                  </a:solidFill>
                  <a:ea typeface="Segoe UI" pitchFamily="34" charset="0"/>
                  <a:cs typeface="Segoe UI" pitchFamily="34" charset="0"/>
                </a:rPr>
                <a:t># + XAML</a:t>
              </a:r>
            </a:p>
          </p:txBody>
        </p:sp>
        <p:sp>
          <p:nvSpPr>
            <p:cNvPr id="2" name="Rectangle 1"/>
            <p:cNvSpPr/>
            <p:nvPr/>
          </p:nvSpPr>
          <p:spPr>
            <a:xfrm>
              <a:off x="6747992" y="2816856"/>
              <a:ext cx="1426483" cy="319468"/>
            </a:xfrm>
            <a:prstGeom prst="rect">
              <a:avLst/>
            </a:prstGeom>
          </p:spPr>
          <p:txBody>
            <a:bodyPr wrap="square">
              <a:spAutoFit/>
            </a:bodyPr>
            <a:lstStyle/>
            <a:p>
              <a:pPr algn="ctr" defTabSz="932472" fontAlgn="base">
                <a:lnSpc>
                  <a:spcPct val="90000"/>
                </a:lnSpc>
                <a:spcBef>
                  <a:spcPct val="0"/>
                </a:spcBef>
                <a:spcAft>
                  <a:spcPct val="0"/>
                </a:spcAft>
              </a:pPr>
              <a:r>
                <a:rPr lang="en-US" sz="1600" dirty="0">
                  <a:solidFill>
                    <a:srgbClr val="FFFFFF"/>
                  </a:solidFill>
                  <a:ea typeface="Segoe UI" pitchFamily="34" charset="0"/>
                  <a:cs typeface="Segoe UI" pitchFamily="34" charset="0"/>
                </a:rPr>
                <a:t>Native </a:t>
              </a:r>
              <a:r>
                <a:rPr lang="en-US" sz="1600" dirty="0" smtClean="0">
                  <a:solidFill>
                    <a:srgbClr val="FFFFFF"/>
                  </a:solidFill>
                  <a:ea typeface="Segoe UI" pitchFamily="34" charset="0"/>
                  <a:cs typeface="Segoe UI" pitchFamily="34" charset="0"/>
                </a:rPr>
                <a:t>UI</a:t>
              </a:r>
              <a:endParaRPr lang="en-US" sz="1600" i="1" dirty="0">
                <a:solidFill>
                  <a:srgbClr val="FFFFFF"/>
                </a:solidFill>
                <a:ea typeface="Segoe UI" pitchFamily="34" charset="0"/>
                <a:cs typeface="Segoe UI" pitchFamily="34" charset="0"/>
              </a:endParaRPr>
            </a:p>
          </p:txBody>
        </p:sp>
        <p:sp>
          <p:nvSpPr>
            <p:cNvPr id="27" name="Rectangle 26"/>
            <p:cNvSpPr/>
            <p:nvPr/>
          </p:nvSpPr>
          <p:spPr>
            <a:xfrm>
              <a:off x="8286712" y="2802757"/>
              <a:ext cx="1426483" cy="319468"/>
            </a:xfrm>
            <a:prstGeom prst="rect">
              <a:avLst/>
            </a:prstGeom>
          </p:spPr>
          <p:txBody>
            <a:bodyPr wrap="square">
              <a:spAutoFit/>
            </a:bodyPr>
            <a:lstStyle/>
            <a:p>
              <a:pPr algn="ctr" defTabSz="932472" fontAlgn="base">
                <a:lnSpc>
                  <a:spcPct val="90000"/>
                </a:lnSpc>
                <a:spcBef>
                  <a:spcPct val="0"/>
                </a:spcBef>
                <a:spcAft>
                  <a:spcPct val="0"/>
                </a:spcAft>
              </a:pPr>
              <a:r>
                <a:rPr lang="en-US" sz="1600" dirty="0">
                  <a:solidFill>
                    <a:srgbClr val="FFFFFF"/>
                  </a:solidFill>
                  <a:ea typeface="Segoe UI" pitchFamily="34" charset="0"/>
                  <a:cs typeface="Segoe UI" pitchFamily="34" charset="0"/>
                </a:rPr>
                <a:t>Native </a:t>
              </a:r>
              <a:r>
                <a:rPr lang="en-US" sz="1600" dirty="0" smtClean="0">
                  <a:solidFill>
                    <a:srgbClr val="FFFFFF"/>
                  </a:solidFill>
                  <a:ea typeface="Segoe UI" pitchFamily="34" charset="0"/>
                  <a:cs typeface="Segoe UI" pitchFamily="34" charset="0"/>
                </a:rPr>
                <a:t>UI</a:t>
              </a:r>
              <a:endParaRPr lang="en-US" sz="1600" i="1" dirty="0">
                <a:solidFill>
                  <a:srgbClr val="FFFFFF"/>
                </a:solidFill>
                <a:ea typeface="Segoe UI" pitchFamily="34" charset="0"/>
                <a:cs typeface="Segoe UI" pitchFamily="34" charset="0"/>
              </a:endParaRPr>
            </a:p>
          </p:txBody>
        </p:sp>
        <p:sp>
          <p:nvSpPr>
            <p:cNvPr id="28" name="Rectangle 27"/>
            <p:cNvSpPr/>
            <p:nvPr/>
          </p:nvSpPr>
          <p:spPr>
            <a:xfrm>
              <a:off x="9863144" y="2816856"/>
              <a:ext cx="1426483" cy="319468"/>
            </a:xfrm>
            <a:prstGeom prst="rect">
              <a:avLst/>
            </a:prstGeom>
          </p:spPr>
          <p:txBody>
            <a:bodyPr wrap="square">
              <a:spAutoFit/>
            </a:bodyPr>
            <a:lstStyle/>
            <a:p>
              <a:pPr algn="ctr" defTabSz="932472" fontAlgn="base">
                <a:lnSpc>
                  <a:spcPct val="90000"/>
                </a:lnSpc>
                <a:spcBef>
                  <a:spcPct val="0"/>
                </a:spcBef>
                <a:spcAft>
                  <a:spcPct val="0"/>
                </a:spcAft>
              </a:pPr>
              <a:r>
                <a:rPr lang="en-US" sz="1600" dirty="0">
                  <a:solidFill>
                    <a:srgbClr val="FFFFFF"/>
                  </a:solidFill>
                  <a:ea typeface="Segoe UI" pitchFamily="34" charset="0"/>
                  <a:cs typeface="Segoe UI" pitchFamily="34" charset="0"/>
                </a:rPr>
                <a:t>Native </a:t>
              </a:r>
              <a:r>
                <a:rPr lang="en-US" sz="1600" dirty="0" smtClean="0">
                  <a:solidFill>
                    <a:srgbClr val="FFFFFF"/>
                  </a:solidFill>
                  <a:ea typeface="Segoe UI" pitchFamily="34" charset="0"/>
                  <a:cs typeface="Segoe UI" pitchFamily="34" charset="0"/>
                </a:rPr>
                <a:t>UI</a:t>
              </a:r>
              <a:endParaRPr lang="en-US" sz="1600" i="1" dirty="0">
                <a:solidFill>
                  <a:srgbClr val="FFFFFF"/>
                </a:solidFill>
                <a:ea typeface="Segoe UI" pitchFamily="34" charset="0"/>
                <a:cs typeface="Segoe UI" pitchFamily="34" charset="0"/>
              </a:endParaRPr>
            </a:p>
          </p:txBody>
        </p:sp>
        <p:sp>
          <p:nvSpPr>
            <p:cNvPr id="46" name="Rectangle 45"/>
            <p:cNvSpPr/>
            <p:nvPr/>
          </p:nvSpPr>
          <p:spPr bwMode="auto">
            <a:xfrm>
              <a:off x="6690462" y="4958277"/>
              <a:ext cx="3048505" cy="8353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a:lnSpc>
                  <a:spcPct val="90000"/>
                </a:lnSpc>
              </a:pPr>
              <a:endParaRPr lang="en-US" sz="1600" i="1" dirty="0">
                <a:gradFill>
                  <a:gsLst>
                    <a:gs pos="0">
                      <a:srgbClr val="3F3F3F"/>
                    </a:gs>
                    <a:gs pos="100000">
                      <a:srgbClr val="3F3F3F"/>
                    </a:gs>
                  </a:gsLst>
                  <a:lin ang="5400000" scaled="0"/>
                </a:gradFill>
                <a:ea typeface="Segoe UI" pitchFamily="34" charset="0"/>
                <a:cs typeface="Segoe UI" pitchFamily="34" charset="0"/>
              </a:endParaRPr>
            </a:p>
          </p:txBody>
        </p:sp>
        <p:sp>
          <p:nvSpPr>
            <p:cNvPr id="47" name="Rectangle 46"/>
            <p:cNvSpPr/>
            <p:nvPr/>
          </p:nvSpPr>
          <p:spPr bwMode="auto">
            <a:xfrm>
              <a:off x="9796150" y="5180349"/>
              <a:ext cx="1544672" cy="61323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a:lnSpc>
                  <a:spcPct val="90000"/>
                </a:lnSpc>
              </a:pPr>
              <a:endParaRPr lang="en-US" sz="1600" dirty="0">
                <a:gradFill>
                  <a:gsLst>
                    <a:gs pos="0">
                      <a:srgbClr val="3F3F3F"/>
                    </a:gs>
                    <a:gs pos="100000">
                      <a:srgbClr val="3F3F3F"/>
                    </a:gs>
                  </a:gsLst>
                  <a:lin ang="5400000" scaled="0"/>
                </a:gradFill>
                <a:ea typeface="Segoe UI" pitchFamily="34" charset="0"/>
                <a:cs typeface="Segoe UI" pitchFamily="34" charset="0"/>
              </a:endParaRPr>
            </a:p>
          </p:txBody>
        </p:sp>
        <p:pic>
          <p:nvPicPr>
            <p:cNvPr id="44" name="Picture 43" descr="xamarin-horizontal-blu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4680" y="5200982"/>
              <a:ext cx="1595920" cy="386816"/>
            </a:xfrm>
            <a:prstGeom prst="rect">
              <a:avLst/>
            </a:prstGeom>
          </p:spPr>
        </p:pic>
        <p:grpSp>
          <p:nvGrpSpPr>
            <p:cNvPr id="33" name="Group 32"/>
            <p:cNvGrpSpPr>
              <a:grpSpLocks noChangeAspect="1"/>
            </p:cNvGrpSpPr>
            <p:nvPr/>
          </p:nvGrpSpPr>
          <p:grpSpPr>
            <a:xfrm>
              <a:off x="10295067" y="5114057"/>
              <a:ext cx="518452" cy="520667"/>
              <a:chOff x="1203822" y="3672970"/>
              <a:chExt cx="765375" cy="768645"/>
            </a:xfrm>
          </p:grpSpPr>
          <p:sp>
            <p:nvSpPr>
              <p:cNvPr id="34" name="Rectangle 33"/>
              <p:cNvSpPr/>
              <p:nvPr/>
            </p:nvSpPr>
            <p:spPr bwMode="auto">
              <a:xfrm>
                <a:off x="1203822" y="3672970"/>
                <a:ext cx="765375" cy="768645"/>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ctr" anchorCtr="0" forceAA="0" compatLnSpc="1">
                <a:prstTxWarp prst="textNoShape">
                  <a:avLst/>
                </a:prstTxWarp>
                <a:noAutofit/>
              </a:bodyPr>
              <a:lstStyle/>
              <a:p>
                <a:pP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35" name="Freeform 9"/>
              <p:cNvSpPr>
                <a:spLocks noEditPoints="1"/>
              </p:cNvSpPr>
              <p:nvPr/>
            </p:nvSpPr>
            <p:spPr bwMode="auto">
              <a:xfrm>
                <a:off x="1271995" y="3873698"/>
                <a:ext cx="620019" cy="355581"/>
              </a:xfrm>
              <a:custGeom>
                <a:avLst/>
                <a:gdLst>
                  <a:gd name="T0" fmla="*/ 61 w 241"/>
                  <a:gd name="T1" fmla="*/ 7 h 140"/>
                  <a:gd name="T2" fmla="*/ 46 w 241"/>
                  <a:gd name="T3" fmla="*/ 37 h 140"/>
                  <a:gd name="T4" fmla="*/ 33 w 241"/>
                  <a:gd name="T5" fmla="*/ 14 h 140"/>
                  <a:gd name="T6" fmla="*/ 35 w 241"/>
                  <a:gd name="T7" fmla="*/ 2 h 140"/>
                  <a:gd name="T8" fmla="*/ 49 w 241"/>
                  <a:gd name="T9" fmla="*/ 27 h 140"/>
                  <a:gd name="T10" fmla="*/ 65 w 241"/>
                  <a:gd name="T11" fmla="*/ 37 h 140"/>
                  <a:gd name="T12" fmla="*/ 73 w 241"/>
                  <a:gd name="T13" fmla="*/ 1 h 140"/>
                  <a:gd name="T14" fmla="*/ 77 w 241"/>
                  <a:gd name="T15" fmla="*/ 5 h 140"/>
                  <a:gd name="T16" fmla="*/ 77 w 241"/>
                  <a:gd name="T17" fmla="*/ 12 h 140"/>
                  <a:gd name="T18" fmla="*/ 102 w 241"/>
                  <a:gd name="T19" fmla="*/ 36 h 140"/>
                  <a:gd name="T20" fmla="*/ 89 w 241"/>
                  <a:gd name="T21" fmla="*/ 32 h 140"/>
                  <a:gd name="T22" fmla="*/ 102 w 241"/>
                  <a:gd name="T23" fmla="*/ 17 h 140"/>
                  <a:gd name="T24" fmla="*/ 83 w 241"/>
                  <a:gd name="T25" fmla="*/ 25 h 140"/>
                  <a:gd name="T26" fmla="*/ 120 w 241"/>
                  <a:gd name="T27" fmla="*/ 16 h 140"/>
                  <a:gd name="T28" fmla="*/ 114 w 241"/>
                  <a:gd name="T29" fmla="*/ 13 h 140"/>
                  <a:gd name="T30" fmla="*/ 107 w 241"/>
                  <a:gd name="T31" fmla="*/ 12 h 140"/>
                  <a:gd name="T32" fmla="*/ 113 w 241"/>
                  <a:gd name="T33" fmla="*/ 18 h 140"/>
                  <a:gd name="T34" fmla="*/ 134 w 241"/>
                  <a:gd name="T35" fmla="*/ 12 h 140"/>
                  <a:gd name="T36" fmla="*/ 133 w 241"/>
                  <a:gd name="T37" fmla="*/ 38 h 140"/>
                  <a:gd name="T38" fmla="*/ 140 w 241"/>
                  <a:gd name="T39" fmla="*/ 32 h 140"/>
                  <a:gd name="T40" fmla="*/ 128 w 241"/>
                  <a:gd name="T41" fmla="*/ 18 h 140"/>
                  <a:gd name="T42" fmla="*/ 140 w 241"/>
                  <a:gd name="T43" fmla="*/ 32 h 140"/>
                  <a:gd name="T44" fmla="*/ 155 w 241"/>
                  <a:gd name="T45" fmla="*/ 21 h 140"/>
                  <a:gd name="T46" fmla="*/ 164 w 241"/>
                  <a:gd name="T47" fmla="*/ 17 h 140"/>
                  <a:gd name="T48" fmla="*/ 150 w 241"/>
                  <a:gd name="T49" fmla="*/ 19 h 140"/>
                  <a:gd name="T50" fmla="*/ 161 w 241"/>
                  <a:gd name="T51" fmla="*/ 31 h 140"/>
                  <a:gd name="T52" fmla="*/ 156 w 241"/>
                  <a:gd name="T53" fmla="*/ 38 h 140"/>
                  <a:gd name="T54" fmla="*/ 181 w 241"/>
                  <a:gd name="T55" fmla="*/ 12 h 140"/>
                  <a:gd name="T56" fmla="*/ 181 w 241"/>
                  <a:gd name="T57" fmla="*/ 38 h 140"/>
                  <a:gd name="T58" fmla="*/ 187 w 241"/>
                  <a:gd name="T59" fmla="*/ 32 h 140"/>
                  <a:gd name="T60" fmla="*/ 175 w 241"/>
                  <a:gd name="T61" fmla="*/ 18 h 140"/>
                  <a:gd name="T62" fmla="*/ 187 w 241"/>
                  <a:gd name="T63" fmla="*/ 32 h 140"/>
                  <a:gd name="T64" fmla="*/ 207 w 241"/>
                  <a:gd name="T65" fmla="*/ 0 h 140"/>
                  <a:gd name="T66" fmla="*/ 195 w 241"/>
                  <a:gd name="T67" fmla="*/ 12 h 140"/>
                  <a:gd name="T68" fmla="*/ 204 w 241"/>
                  <a:gd name="T69" fmla="*/ 37 h 140"/>
                  <a:gd name="T70" fmla="*/ 204 w 241"/>
                  <a:gd name="T71" fmla="*/ 12 h 140"/>
                  <a:gd name="T72" fmla="*/ 225 w 241"/>
                  <a:gd name="T73" fmla="*/ 37 h 140"/>
                  <a:gd name="T74" fmla="*/ 220 w 241"/>
                  <a:gd name="T75" fmla="*/ 33 h 140"/>
                  <a:gd name="T76" fmla="*/ 225 w 241"/>
                  <a:gd name="T77" fmla="*/ 12 h 140"/>
                  <a:gd name="T78" fmla="*/ 215 w 241"/>
                  <a:gd name="T79" fmla="*/ 12 h 140"/>
                  <a:gd name="T80" fmla="*/ 215 w 241"/>
                  <a:gd name="T81" fmla="*/ 30 h 140"/>
                  <a:gd name="T82" fmla="*/ 12 w 241"/>
                  <a:gd name="T83" fmla="*/ 128 h 140"/>
                  <a:gd name="T84" fmla="*/ 2 w 241"/>
                  <a:gd name="T85" fmla="*/ 138 h 140"/>
                  <a:gd name="T86" fmla="*/ 102 w 241"/>
                  <a:gd name="T87" fmla="*/ 138 h 140"/>
                  <a:gd name="T88" fmla="*/ 91 w 241"/>
                  <a:gd name="T89" fmla="*/ 112 h 140"/>
                  <a:gd name="T90" fmla="*/ 43 w 241"/>
                  <a:gd name="T91" fmla="*/ 48 h 140"/>
                  <a:gd name="T92" fmla="*/ 40 w 241"/>
                  <a:gd name="T93" fmla="*/ 73 h 140"/>
                  <a:gd name="T94" fmla="*/ 89 w 241"/>
                  <a:gd name="T95" fmla="*/ 138 h 140"/>
                  <a:gd name="T96" fmla="*/ 169 w 241"/>
                  <a:gd name="T97" fmla="*/ 129 h 140"/>
                  <a:gd name="T98" fmla="*/ 164 w 241"/>
                  <a:gd name="T99" fmla="*/ 88 h 140"/>
                  <a:gd name="T100" fmla="*/ 167 w 241"/>
                  <a:gd name="T101" fmla="*/ 48 h 140"/>
                  <a:gd name="T102" fmla="*/ 241 w 241"/>
                  <a:gd name="T103" fmla="*/ 58 h 140"/>
                  <a:gd name="T104" fmla="*/ 179 w 241"/>
                  <a:gd name="T105" fmla="*/ 58 h 140"/>
                  <a:gd name="T106" fmla="*/ 215 w 241"/>
                  <a:gd name="T107" fmla="*/ 5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1" h="140">
                    <a:moveTo>
                      <a:pt x="65" y="37"/>
                    </a:moveTo>
                    <a:cubicBezTo>
                      <a:pt x="61" y="37"/>
                      <a:pt x="61" y="37"/>
                      <a:pt x="61" y="37"/>
                    </a:cubicBezTo>
                    <a:cubicBezTo>
                      <a:pt x="61" y="14"/>
                      <a:pt x="61" y="14"/>
                      <a:pt x="61" y="14"/>
                    </a:cubicBezTo>
                    <a:cubicBezTo>
                      <a:pt x="61" y="12"/>
                      <a:pt x="61" y="10"/>
                      <a:pt x="61" y="7"/>
                    </a:cubicBezTo>
                    <a:cubicBezTo>
                      <a:pt x="61" y="7"/>
                      <a:pt x="61" y="7"/>
                      <a:pt x="61" y="7"/>
                    </a:cubicBezTo>
                    <a:cubicBezTo>
                      <a:pt x="61" y="9"/>
                      <a:pt x="60" y="10"/>
                      <a:pt x="60" y="11"/>
                    </a:cubicBezTo>
                    <a:cubicBezTo>
                      <a:pt x="48" y="37"/>
                      <a:pt x="48" y="37"/>
                      <a:pt x="48" y="37"/>
                    </a:cubicBezTo>
                    <a:cubicBezTo>
                      <a:pt x="46" y="37"/>
                      <a:pt x="46" y="37"/>
                      <a:pt x="46" y="37"/>
                    </a:cubicBezTo>
                    <a:cubicBezTo>
                      <a:pt x="34" y="11"/>
                      <a:pt x="34" y="11"/>
                      <a:pt x="34" y="11"/>
                    </a:cubicBezTo>
                    <a:cubicBezTo>
                      <a:pt x="34" y="10"/>
                      <a:pt x="34" y="9"/>
                      <a:pt x="33" y="7"/>
                    </a:cubicBezTo>
                    <a:cubicBezTo>
                      <a:pt x="33" y="7"/>
                      <a:pt x="33" y="7"/>
                      <a:pt x="33" y="7"/>
                    </a:cubicBezTo>
                    <a:cubicBezTo>
                      <a:pt x="33" y="8"/>
                      <a:pt x="33" y="11"/>
                      <a:pt x="33" y="14"/>
                    </a:cubicBezTo>
                    <a:cubicBezTo>
                      <a:pt x="33" y="37"/>
                      <a:pt x="33" y="37"/>
                      <a:pt x="33" y="37"/>
                    </a:cubicBezTo>
                    <a:cubicBezTo>
                      <a:pt x="29" y="37"/>
                      <a:pt x="29" y="37"/>
                      <a:pt x="29" y="37"/>
                    </a:cubicBezTo>
                    <a:cubicBezTo>
                      <a:pt x="29" y="2"/>
                      <a:pt x="29" y="2"/>
                      <a:pt x="29" y="2"/>
                    </a:cubicBezTo>
                    <a:cubicBezTo>
                      <a:pt x="35" y="2"/>
                      <a:pt x="35" y="2"/>
                      <a:pt x="35" y="2"/>
                    </a:cubicBezTo>
                    <a:cubicBezTo>
                      <a:pt x="46" y="27"/>
                      <a:pt x="46" y="27"/>
                      <a:pt x="46" y="27"/>
                    </a:cubicBezTo>
                    <a:cubicBezTo>
                      <a:pt x="46" y="28"/>
                      <a:pt x="47" y="30"/>
                      <a:pt x="47" y="31"/>
                    </a:cubicBezTo>
                    <a:cubicBezTo>
                      <a:pt x="47" y="31"/>
                      <a:pt x="47" y="31"/>
                      <a:pt x="47" y="31"/>
                    </a:cubicBezTo>
                    <a:cubicBezTo>
                      <a:pt x="48" y="29"/>
                      <a:pt x="49" y="27"/>
                      <a:pt x="49" y="27"/>
                    </a:cubicBezTo>
                    <a:cubicBezTo>
                      <a:pt x="60" y="2"/>
                      <a:pt x="60" y="2"/>
                      <a:pt x="60" y="2"/>
                    </a:cubicBezTo>
                    <a:cubicBezTo>
                      <a:pt x="65" y="2"/>
                      <a:pt x="65" y="2"/>
                      <a:pt x="65" y="2"/>
                    </a:cubicBezTo>
                    <a:cubicBezTo>
                      <a:pt x="65" y="37"/>
                      <a:pt x="65" y="37"/>
                      <a:pt x="65" y="37"/>
                    </a:cubicBezTo>
                    <a:cubicBezTo>
                      <a:pt x="65" y="37"/>
                      <a:pt x="65" y="37"/>
                      <a:pt x="65" y="37"/>
                    </a:cubicBezTo>
                    <a:close/>
                    <a:moveTo>
                      <a:pt x="78" y="3"/>
                    </a:moveTo>
                    <a:cubicBezTo>
                      <a:pt x="78" y="2"/>
                      <a:pt x="78" y="2"/>
                      <a:pt x="77" y="1"/>
                    </a:cubicBezTo>
                    <a:cubicBezTo>
                      <a:pt x="76" y="1"/>
                      <a:pt x="76" y="1"/>
                      <a:pt x="75" y="1"/>
                    </a:cubicBezTo>
                    <a:cubicBezTo>
                      <a:pt x="74" y="1"/>
                      <a:pt x="74" y="1"/>
                      <a:pt x="73" y="1"/>
                    </a:cubicBezTo>
                    <a:cubicBezTo>
                      <a:pt x="73" y="2"/>
                      <a:pt x="73" y="2"/>
                      <a:pt x="73" y="3"/>
                    </a:cubicBezTo>
                    <a:cubicBezTo>
                      <a:pt x="73" y="4"/>
                      <a:pt x="73" y="5"/>
                      <a:pt x="73" y="5"/>
                    </a:cubicBezTo>
                    <a:cubicBezTo>
                      <a:pt x="74" y="6"/>
                      <a:pt x="74" y="6"/>
                      <a:pt x="75" y="6"/>
                    </a:cubicBezTo>
                    <a:cubicBezTo>
                      <a:pt x="76" y="6"/>
                      <a:pt x="76" y="6"/>
                      <a:pt x="77" y="5"/>
                    </a:cubicBezTo>
                    <a:cubicBezTo>
                      <a:pt x="78" y="5"/>
                      <a:pt x="78" y="4"/>
                      <a:pt x="78" y="3"/>
                    </a:cubicBezTo>
                    <a:close/>
                    <a:moveTo>
                      <a:pt x="77" y="37"/>
                    </a:moveTo>
                    <a:cubicBezTo>
                      <a:pt x="77" y="37"/>
                      <a:pt x="77" y="37"/>
                      <a:pt x="77" y="37"/>
                    </a:cubicBezTo>
                    <a:cubicBezTo>
                      <a:pt x="77" y="12"/>
                      <a:pt x="77" y="12"/>
                      <a:pt x="77" y="12"/>
                    </a:cubicBezTo>
                    <a:cubicBezTo>
                      <a:pt x="77" y="12"/>
                      <a:pt x="77" y="12"/>
                      <a:pt x="73" y="12"/>
                    </a:cubicBezTo>
                    <a:cubicBezTo>
                      <a:pt x="73" y="12"/>
                      <a:pt x="73" y="12"/>
                      <a:pt x="73" y="37"/>
                    </a:cubicBezTo>
                    <a:cubicBezTo>
                      <a:pt x="73" y="37"/>
                      <a:pt x="73" y="37"/>
                      <a:pt x="77" y="37"/>
                    </a:cubicBezTo>
                    <a:close/>
                    <a:moveTo>
                      <a:pt x="102" y="36"/>
                    </a:moveTo>
                    <a:cubicBezTo>
                      <a:pt x="102" y="36"/>
                      <a:pt x="102" y="36"/>
                      <a:pt x="102" y="36"/>
                    </a:cubicBezTo>
                    <a:cubicBezTo>
                      <a:pt x="102" y="32"/>
                      <a:pt x="102" y="32"/>
                      <a:pt x="102" y="32"/>
                    </a:cubicBezTo>
                    <a:cubicBezTo>
                      <a:pt x="99" y="34"/>
                      <a:pt x="98" y="34"/>
                      <a:pt x="95" y="34"/>
                    </a:cubicBezTo>
                    <a:cubicBezTo>
                      <a:pt x="93" y="34"/>
                      <a:pt x="91" y="34"/>
                      <a:pt x="89" y="32"/>
                    </a:cubicBezTo>
                    <a:cubicBezTo>
                      <a:pt x="88" y="30"/>
                      <a:pt x="87" y="28"/>
                      <a:pt x="87" y="25"/>
                    </a:cubicBezTo>
                    <a:cubicBezTo>
                      <a:pt x="87" y="22"/>
                      <a:pt x="88" y="19"/>
                      <a:pt x="89" y="18"/>
                    </a:cubicBezTo>
                    <a:cubicBezTo>
                      <a:pt x="91" y="16"/>
                      <a:pt x="93" y="15"/>
                      <a:pt x="95" y="15"/>
                    </a:cubicBezTo>
                    <a:cubicBezTo>
                      <a:pt x="98" y="15"/>
                      <a:pt x="100" y="16"/>
                      <a:pt x="102" y="17"/>
                    </a:cubicBezTo>
                    <a:cubicBezTo>
                      <a:pt x="102" y="17"/>
                      <a:pt x="102" y="17"/>
                      <a:pt x="102" y="13"/>
                    </a:cubicBezTo>
                    <a:cubicBezTo>
                      <a:pt x="100" y="12"/>
                      <a:pt x="98" y="12"/>
                      <a:pt x="96" y="12"/>
                    </a:cubicBezTo>
                    <a:cubicBezTo>
                      <a:pt x="92" y="12"/>
                      <a:pt x="89" y="13"/>
                      <a:pt x="87" y="15"/>
                    </a:cubicBezTo>
                    <a:cubicBezTo>
                      <a:pt x="84" y="18"/>
                      <a:pt x="83" y="21"/>
                      <a:pt x="83" y="25"/>
                    </a:cubicBezTo>
                    <a:cubicBezTo>
                      <a:pt x="83" y="29"/>
                      <a:pt x="84" y="32"/>
                      <a:pt x="86" y="34"/>
                    </a:cubicBezTo>
                    <a:cubicBezTo>
                      <a:pt x="88" y="37"/>
                      <a:pt x="91" y="38"/>
                      <a:pt x="95" y="38"/>
                    </a:cubicBezTo>
                    <a:cubicBezTo>
                      <a:pt x="97" y="38"/>
                      <a:pt x="99" y="37"/>
                      <a:pt x="102" y="36"/>
                    </a:cubicBezTo>
                    <a:close/>
                    <a:moveTo>
                      <a:pt x="120" y="16"/>
                    </a:moveTo>
                    <a:cubicBezTo>
                      <a:pt x="120" y="16"/>
                      <a:pt x="120" y="16"/>
                      <a:pt x="120" y="16"/>
                    </a:cubicBezTo>
                    <a:cubicBezTo>
                      <a:pt x="120" y="12"/>
                      <a:pt x="120" y="12"/>
                      <a:pt x="120" y="12"/>
                    </a:cubicBezTo>
                    <a:cubicBezTo>
                      <a:pt x="119" y="12"/>
                      <a:pt x="119" y="12"/>
                      <a:pt x="118" y="12"/>
                    </a:cubicBezTo>
                    <a:cubicBezTo>
                      <a:pt x="116" y="12"/>
                      <a:pt x="115" y="12"/>
                      <a:pt x="114" y="13"/>
                    </a:cubicBezTo>
                    <a:cubicBezTo>
                      <a:pt x="113" y="14"/>
                      <a:pt x="112" y="16"/>
                      <a:pt x="111" y="18"/>
                    </a:cubicBezTo>
                    <a:cubicBezTo>
                      <a:pt x="111" y="18"/>
                      <a:pt x="111" y="18"/>
                      <a:pt x="111" y="18"/>
                    </a:cubicBezTo>
                    <a:cubicBezTo>
                      <a:pt x="111" y="18"/>
                      <a:pt x="111" y="18"/>
                      <a:pt x="111" y="12"/>
                    </a:cubicBezTo>
                    <a:cubicBezTo>
                      <a:pt x="111" y="12"/>
                      <a:pt x="111" y="12"/>
                      <a:pt x="107" y="12"/>
                    </a:cubicBezTo>
                    <a:cubicBezTo>
                      <a:pt x="107" y="12"/>
                      <a:pt x="107" y="12"/>
                      <a:pt x="107" y="37"/>
                    </a:cubicBezTo>
                    <a:cubicBezTo>
                      <a:pt x="107" y="37"/>
                      <a:pt x="107" y="37"/>
                      <a:pt x="111" y="37"/>
                    </a:cubicBezTo>
                    <a:cubicBezTo>
                      <a:pt x="111" y="37"/>
                      <a:pt x="111" y="37"/>
                      <a:pt x="111" y="25"/>
                    </a:cubicBezTo>
                    <a:cubicBezTo>
                      <a:pt x="111" y="22"/>
                      <a:pt x="111" y="19"/>
                      <a:pt x="113" y="18"/>
                    </a:cubicBezTo>
                    <a:cubicBezTo>
                      <a:pt x="114" y="16"/>
                      <a:pt x="115" y="15"/>
                      <a:pt x="117" y="15"/>
                    </a:cubicBezTo>
                    <a:cubicBezTo>
                      <a:pt x="118" y="15"/>
                      <a:pt x="119" y="16"/>
                      <a:pt x="120" y="16"/>
                    </a:cubicBezTo>
                    <a:close/>
                    <a:moveTo>
                      <a:pt x="143" y="15"/>
                    </a:moveTo>
                    <a:cubicBezTo>
                      <a:pt x="141" y="13"/>
                      <a:pt x="138" y="12"/>
                      <a:pt x="134" y="12"/>
                    </a:cubicBezTo>
                    <a:cubicBezTo>
                      <a:pt x="130" y="12"/>
                      <a:pt x="127" y="13"/>
                      <a:pt x="125" y="15"/>
                    </a:cubicBezTo>
                    <a:cubicBezTo>
                      <a:pt x="123" y="17"/>
                      <a:pt x="121" y="21"/>
                      <a:pt x="121" y="25"/>
                    </a:cubicBezTo>
                    <a:cubicBezTo>
                      <a:pt x="121" y="29"/>
                      <a:pt x="123" y="32"/>
                      <a:pt x="124" y="34"/>
                    </a:cubicBezTo>
                    <a:cubicBezTo>
                      <a:pt x="127" y="37"/>
                      <a:pt x="130" y="38"/>
                      <a:pt x="133" y="38"/>
                    </a:cubicBezTo>
                    <a:cubicBezTo>
                      <a:pt x="137" y="38"/>
                      <a:pt x="140" y="37"/>
                      <a:pt x="143" y="34"/>
                    </a:cubicBezTo>
                    <a:cubicBezTo>
                      <a:pt x="145" y="32"/>
                      <a:pt x="146" y="29"/>
                      <a:pt x="146" y="25"/>
                    </a:cubicBezTo>
                    <a:cubicBezTo>
                      <a:pt x="146" y="21"/>
                      <a:pt x="145" y="18"/>
                      <a:pt x="143" y="15"/>
                    </a:cubicBezTo>
                    <a:close/>
                    <a:moveTo>
                      <a:pt x="140" y="32"/>
                    </a:moveTo>
                    <a:cubicBezTo>
                      <a:pt x="138" y="34"/>
                      <a:pt x="136" y="34"/>
                      <a:pt x="134" y="34"/>
                    </a:cubicBezTo>
                    <a:cubicBezTo>
                      <a:pt x="131" y="34"/>
                      <a:pt x="129" y="34"/>
                      <a:pt x="127" y="32"/>
                    </a:cubicBezTo>
                    <a:cubicBezTo>
                      <a:pt x="126" y="30"/>
                      <a:pt x="125" y="28"/>
                      <a:pt x="125" y="25"/>
                    </a:cubicBezTo>
                    <a:cubicBezTo>
                      <a:pt x="125" y="22"/>
                      <a:pt x="126" y="19"/>
                      <a:pt x="128" y="18"/>
                    </a:cubicBezTo>
                    <a:cubicBezTo>
                      <a:pt x="129" y="16"/>
                      <a:pt x="131" y="15"/>
                      <a:pt x="134" y="15"/>
                    </a:cubicBezTo>
                    <a:cubicBezTo>
                      <a:pt x="136" y="15"/>
                      <a:pt x="138" y="16"/>
                      <a:pt x="140" y="18"/>
                    </a:cubicBezTo>
                    <a:cubicBezTo>
                      <a:pt x="141" y="19"/>
                      <a:pt x="142" y="22"/>
                      <a:pt x="142" y="25"/>
                    </a:cubicBezTo>
                    <a:cubicBezTo>
                      <a:pt x="142" y="28"/>
                      <a:pt x="141" y="30"/>
                      <a:pt x="140" y="32"/>
                    </a:cubicBezTo>
                    <a:close/>
                    <a:moveTo>
                      <a:pt x="165" y="30"/>
                    </a:moveTo>
                    <a:cubicBezTo>
                      <a:pt x="165" y="29"/>
                      <a:pt x="164" y="27"/>
                      <a:pt x="164" y="26"/>
                    </a:cubicBezTo>
                    <a:cubicBezTo>
                      <a:pt x="162" y="25"/>
                      <a:pt x="161" y="24"/>
                      <a:pt x="159" y="23"/>
                    </a:cubicBezTo>
                    <a:cubicBezTo>
                      <a:pt x="157" y="22"/>
                      <a:pt x="155" y="22"/>
                      <a:pt x="155" y="21"/>
                    </a:cubicBezTo>
                    <a:cubicBezTo>
                      <a:pt x="154" y="21"/>
                      <a:pt x="154" y="20"/>
                      <a:pt x="154" y="18"/>
                    </a:cubicBezTo>
                    <a:cubicBezTo>
                      <a:pt x="154" y="18"/>
                      <a:pt x="154" y="17"/>
                      <a:pt x="155" y="16"/>
                    </a:cubicBezTo>
                    <a:cubicBezTo>
                      <a:pt x="156" y="15"/>
                      <a:pt x="157" y="15"/>
                      <a:pt x="158" y="15"/>
                    </a:cubicBezTo>
                    <a:cubicBezTo>
                      <a:pt x="160" y="15"/>
                      <a:pt x="162" y="16"/>
                      <a:pt x="164" y="17"/>
                    </a:cubicBezTo>
                    <a:cubicBezTo>
                      <a:pt x="164" y="17"/>
                      <a:pt x="164" y="17"/>
                      <a:pt x="164" y="13"/>
                    </a:cubicBezTo>
                    <a:cubicBezTo>
                      <a:pt x="163" y="12"/>
                      <a:pt x="161" y="12"/>
                      <a:pt x="159" y="12"/>
                    </a:cubicBezTo>
                    <a:cubicBezTo>
                      <a:pt x="156" y="12"/>
                      <a:pt x="154" y="12"/>
                      <a:pt x="152" y="14"/>
                    </a:cubicBezTo>
                    <a:cubicBezTo>
                      <a:pt x="151" y="15"/>
                      <a:pt x="150" y="17"/>
                      <a:pt x="150" y="19"/>
                    </a:cubicBezTo>
                    <a:cubicBezTo>
                      <a:pt x="150" y="21"/>
                      <a:pt x="151" y="22"/>
                      <a:pt x="151" y="23"/>
                    </a:cubicBezTo>
                    <a:cubicBezTo>
                      <a:pt x="152" y="24"/>
                      <a:pt x="154" y="25"/>
                      <a:pt x="156" y="26"/>
                    </a:cubicBezTo>
                    <a:cubicBezTo>
                      <a:pt x="158" y="27"/>
                      <a:pt x="160" y="28"/>
                      <a:pt x="160" y="29"/>
                    </a:cubicBezTo>
                    <a:cubicBezTo>
                      <a:pt x="161" y="29"/>
                      <a:pt x="161" y="30"/>
                      <a:pt x="161" y="31"/>
                    </a:cubicBezTo>
                    <a:cubicBezTo>
                      <a:pt x="161" y="33"/>
                      <a:pt x="160" y="34"/>
                      <a:pt x="156" y="34"/>
                    </a:cubicBezTo>
                    <a:cubicBezTo>
                      <a:pt x="154" y="34"/>
                      <a:pt x="152" y="34"/>
                      <a:pt x="150" y="32"/>
                    </a:cubicBezTo>
                    <a:cubicBezTo>
                      <a:pt x="150" y="32"/>
                      <a:pt x="150" y="32"/>
                      <a:pt x="150" y="36"/>
                    </a:cubicBezTo>
                    <a:cubicBezTo>
                      <a:pt x="151" y="37"/>
                      <a:pt x="154" y="38"/>
                      <a:pt x="156" y="38"/>
                    </a:cubicBezTo>
                    <a:cubicBezTo>
                      <a:pt x="159" y="38"/>
                      <a:pt x="161" y="37"/>
                      <a:pt x="163" y="36"/>
                    </a:cubicBezTo>
                    <a:cubicBezTo>
                      <a:pt x="164" y="34"/>
                      <a:pt x="165" y="33"/>
                      <a:pt x="165" y="30"/>
                    </a:cubicBezTo>
                    <a:close/>
                    <a:moveTo>
                      <a:pt x="190" y="15"/>
                    </a:moveTo>
                    <a:cubicBezTo>
                      <a:pt x="188" y="13"/>
                      <a:pt x="185" y="12"/>
                      <a:pt x="181" y="12"/>
                    </a:cubicBezTo>
                    <a:cubicBezTo>
                      <a:pt x="177" y="12"/>
                      <a:pt x="175" y="13"/>
                      <a:pt x="172" y="15"/>
                    </a:cubicBezTo>
                    <a:cubicBezTo>
                      <a:pt x="170" y="17"/>
                      <a:pt x="168" y="21"/>
                      <a:pt x="168" y="25"/>
                    </a:cubicBezTo>
                    <a:cubicBezTo>
                      <a:pt x="168" y="29"/>
                      <a:pt x="170" y="32"/>
                      <a:pt x="172" y="34"/>
                    </a:cubicBezTo>
                    <a:cubicBezTo>
                      <a:pt x="174" y="37"/>
                      <a:pt x="177" y="38"/>
                      <a:pt x="181" y="38"/>
                    </a:cubicBezTo>
                    <a:cubicBezTo>
                      <a:pt x="184" y="38"/>
                      <a:pt x="188" y="37"/>
                      <a:pt x="190" y="34"/>
                    </a:cubicBezTo>
                    <a:cubicBezTo>
                      <a:pt x="192" y="32"/>
                      <a:pt x="193" y="29"/>
                      <a:pt x="193" y="25"/>
                    </a:cubicBezTo>
                    <a:cubicBezTo>
                      <a:pt x="193" y="21"/>
                      <a:pt x="192" y="18"/>
                      <a:pt x="190" y="15"/>
                    </a:cubicBezTo>
                    <a:close/>
                    <a:moveTo>
                      <a:pt x="187" y="32"/>
                    </a:moveTo>
                    <a:cubicBezTo>
                      <a:pt x="186" y="34"/>
                      <a:pt x="184" y="34"/>
                      <a:pt x="181" y="34"/>
                    </a:cubicBezTo>
                    <a:cubicBezTo>
                      <a:pt x="179" y="34"/>
                      <a:pt x="176" y="34"/>
                      <a:pt x="175" y="32"/>
                    </a:cubicBezTo>
                    <a:cubicBezTo>
                      <a:pt x="173" y="30"/>
                      <a:pt x="173" y="28"/>
                      <a:pt x="173" y="25"/>
                    </a:cubicBezTo>
                    <a:cubicBezTo>
                      <a:pt x="173" y="22"/>
                      <a:pt x="173" y="19"/>
                      <a:pt x="175" y="18"/>
                    </a:cubicBezTo>
                    <a:cubicBezTo>
                      <a:pt x="176" y="16"/>
                      <a:pt x="179" y="15"/>
                      <a:pt x="181" y="15"/>
                    </a:cubicBezTo>
                    <a:cubicBezTo>
                      <a:pt x="184" y="15"/>
                      <a:pt x="185" y="16"/>
                      <a:pt x="187" y="18"/>
                    </a:cubicBezTo>
                    <a:cubicBezTo>
                      <a:pt x="188" y="19"/>
                      <a:pt x="189" y="22"/>
                      <a:pt x="189" y="25"/>
                    </a:cubicBezTo>
                    <a:cubicBezTo>
                      <a:pt x="189" y="28"/>
                      <a:pt x="188" y="30"/>
                      <a:pt x="187" y="32"/>
                    </a:cubicBezTo>
                    <a:close/>
                    <a:moveTo>
                      <a:pt x="210" y="4"/>
                    </a:moveTo>
                    <a:cubicBezTo>
                      <a:pt x="210" y="4"/>
                      <a:pt x="210" y="4"/>
                      <a:pt x="210" y="4"/>
                    </a:cubicBezTo>
                    <a:cubicBezTo>
                      <a:pt x="210" y="0"/>
                      <a:pt x="210" y="0"/>
                      <a:pt x="210" y="0"/>
                    </a:cubicBezTo>
                    <a:cubicBezTo>
                      <a:pt x="209" y="0"/>
                      <a:pt x="208" y="0"/>
                      <a:pt x="207" y="0"/>
                    </a:cubicBezTo>
                    <a:cubicBezTo>
                      <a:pt x="205" y="0"/>
                      <a:pt x="204" y="0"/>
                      <a:pt x="202" y="2"/>
                    </a:cubicBezTo>
                    <a:cubicBezTo>
                      <a:pt x="200" y="3"/>
                      <a:pt x="200" y="6"/>
                      <a:pt x="200" y="8"/>
                    </a:cubicBezTo>
                    <a:cubicBezTo>
                      <a:pt x="200" y="8"/>
                      <a:pt x="200" y="8"/>
                      <a:pt x="200" y="12"/>
                    </a:cubicBezTo>
                    <a:cubicBezTo>
                      <a:pt x="200" y="12"/>
                      <a:pt x="200" y="12"/>
                      <a:pt x="195" y="12"/>
                    </a:cubicBezTo>
                    <a:cubicBezTo>
                      <a:pt x="195" y="12"/>
                      <a:pt x="195" y="12"/>
                      <a:pt x="195" y="16"/>
                    </a:cubicBezTo>
                    <a:cubicBezTo>
                      <a:pt x="195" y="16"/>
                      <a:pt x="195" y="16"/>
                      <a:pt x="200" y="16"/>
                    </a:cubicBezTo>
                    <a:cubicBezTo>
                      <a:pt x="200" y="16"/>
                      <a:pt x="200" y="16"/>
                      <a:pt x="200" y="37"/>
                    </a:cubicBezTo>
                    <a:cubicBezTo>
                      <a:pt x="200" y="37"/>
                      <a:pt x="200" y="37"/>
                      <a:pt x="204" y="37"/>
                    </a:cubicBezTo>
                    <a:cubicBezTo>
                      <a:pt x="204" y="37"/>
                      <a:pt x="204" y="37"/>
                      <a:pt x="204" y="16"/>
                    </a:cubicBezTo>
                    <a:cubicBezTo>
                      <a:pt x="204" y="16"/>
                      <a:pt x="204" y="16"/>
                      <a:pt x="209" y="16"/>
                    </a:cubicBezTo>
                    <a:cubicBezTo>
                      <a:pt x="209" y="16"/>
                      <a:pt x="209" y="16"/>
                      <a:pt x="209" y="12"/>
                    </a:cubicBezTo>
                    <a:cubicBezTo>
                      <a:pt x="209" y="12"/>
                      <a:pt x="209" y="12"/>
                      <a:pt x="204" y="12"/>
                    </a:cubicBezTo>
                    <a:cubicBezTo>
                      <a:pt x="204" y="12"/>
                      <a:pt x="204" y="12"/>
                      <a:pt x="204" y="8"/>
                    </a:cubicBezTo>
                    <a:cubicBezTo>
                      <a:pt x="204" y="5"/>
                      <a:pt x="205" y="3"/>
                      <a:pt x="208" y="3"/>
                    </a:cubicBezTo>
                    <a:cubicBezTo>
                      <a:pt x="208" y="3"/>
                      <a:pt x="209" y="3"/>
                      <a:pt x="210" y="4"/>
                    </a:cubicBezTo>
                    <a:close/>
                    <a:moveTo>
                      <a:pt x="225" y="37"/>
                    </a:moveTo>
                    <a:cubicBezTo>
                      <a:pt x="225" y="37"/>
                      <a:pt x="225" y="37"/>
                      <a:pt x="225" y="37"/>
                    </a:cubicBezTo>
                    <a:cubicBezTo>
                      <a:pt x="225" y="34"/>
                      <a:pt x="225" y="34"/>
                      <a:pt x="225" y="34"/>
                    </a:cubicBezTo>
                    <a:cubicBezTo>
                      <a:pt x="225" y="34"/>
                      <a:pt x="224" y="34"/>
                      <a:pt x="223" y="34"/>
                    </a:cubicBezTo>
                    <a:cubicBezTo>
                      <a:pt x="221" y="34"/>
                      <a:pt x="221" y="34"/>
                      <a:pt x="220" y="33"/>
                    </a:cubicBezTo>
                    <a:cubicBezTo>
                      <a:pt x="220" y="33"/>
                      <a:pt x="219" y="31"/>
                      <a:pt x="219" y="30"/>
                    </a:cubicBezTo>
                    <a:cubicBezTo>
                      <a:pt x="219" y="30"/>
                      <a:pt x="219" y="30"/>
                      <a:pt x="219" y="16"/>
                    </a:cubicBezTo>
                    <a:cubicBezTo>
                      <a:pt x="219" y="16"/>
                      <a:pt x="219" y="16"/>
                      <a:pt x="225" y="16"/>
                    </a:cubicBezTo>
                    <a:cubicBezTo>
                      <a:pt x="225" y="16"/>
                      <a:pt x="225" y="16"/>
                      <a:pt x="225" y="12"/>
                    </a:cubicBezTo>
                    <a:cubicBezTo>
                      <a:pt x="225" y="12"/>
                      <a:pt x="225" y="12"/>
                      <a:pt x="219" y="12"/>
                    </a:cubicBezTo>
                    <a:cubicBezTo>
                      <a:pt x="219" y="12"/>
                      <a:pt x="219" y="12"/>
                      <a:pt x="219" y="5"/>
                    </a:cubicBezTo>
                    <a:cubicBezTo>
                      <a:pt x="218" y="6"/>
                      <a:pt x="217" y="6"/>
                      <a:pt x="215" y="6"/>
                    </a:cubicBezTo>
                    <a:cubicBezTo>
                      <a:pt x="215" y="6"/>
                      <a:pt x="215" y="6"/>
                      <a:pt x="215" y="12"/>
                    </a:cubicBezTo>
                    <a:cubicBezTo>
                      <a:pt x="215" y="12"/>
                      <a:pt x="215" y="12"/>
                      <a:pt x="211" y="12"/>
                    </a:cubicBezTo>
                    <a:cubicBezTo>
                      <a:pt x="211" y="12"/>
                      <a:pt x="211" y="12"/>
                      <a:pt x="211" y="16"/>
                    </a:cubicBezTo>
                    <a:cubicBezTo>
                      <a:pt x="211" y="16"/>
                      <a:pt x="211" y="16"/>
                      <a:pt x="215" y="16"/>
                    </a:cubicBezTo>
                    <a:cubicBezTo>
                      <a:pt x="215" y="16"/>
                      <a:pt x="215" y="16"/>
                      <a:pt x="215" y="30"/>
                    </a:cubicBezTo>
                    <a:cubicBezTo>
                      <a:pt x="215" y="35"/>
                      <a:pt x="217" y="38"/>
                      <a:pt x="222" y="38"/>
                    </a:cubicBezTo>
                    <a:cubicBezTo>
                      <a:pt x="223" y="38"/>
                      <a:pt x="225" y="38"/>
                      <a:pt x="225" y="37"/>
                    </a:cubicBezTo>
                    <a:close/>
                    <a:moveTo>
                      <a:pt x="14" y="133"/>
                    </a:moveTo>
                    <a:cubicBezTo>
                      <a:pt x="14" y="131"/>
                      <a:pt x="14" y="129"/>
                      <a:pt x="12" y="128"/>
                    </a:cubicBezTo>
                    <a:cubicBezTo>
                      <a:pt x="10" y="126"/>
                      <a:pt x="9" y="126"/>
                      <a:pt x="7" y="126"/>
                    </a:cubicBezTo>
                    <a:cubicBezTo>
                      <a:pt x="5" y="126"/>
                      <a:pt x="3" y="126"/>
                      <a:pt x="2" y="128"/>
                    </a:cubicBezTo>
                    <a:cubicBezTo>
                      <a:pt x="1" y="129"/>
                      <a:pt x="0" y="131"/>
                      <a:pt x="0" y="133"/>
                    </a:cubicBezTo>
                    <a:cubicBezTo>
                      <a:pt x="0" y="135"/>
                      <a:pt x="1" y="136"/>
                      <a:pt x="2" y="138"/>
                    </a:cubicBezTo>
                    <a:cubicBezTo>
                      <a:pt x="3" y="139"/>
                      <a:pt x="5" y="140"/>
                      <a:pt x="7" y="140"/>
                    </a:cubicBezTo>
                    <a:cubicBezTo>
                      <a:pt x="9" y="140"/>
                      <a:pt x="10" y="139"/>
                      <a:pt x="12" y="138"/>
                    </a:cubicBezTo>
                    <a:cubicBezTo>
                      <a:pt x="14" y="136"/>
                      <a:pt x="14" y="135"/>
                      <a:pt x="14" y="133"/>
                    </a:cubicBezTo>
                    <a:close/>
                    <a:moveTo>
                      <a:pt x="102" y="138"/>
                    </a:moveTo>
                    <a:cubicBezTo>
                      <a:pt x="102" y="138"/>
                      <a:pt x="102" y="138"/>
                      <a:pt x="102" y="138"/>
                    </a:cubicBezTo>
                    <a:cubicBezTo>
                      <a:pt x="102" y="48"/>
                      <a:pt x="102" y="48"/>
                      <a:pt x="102" y="48"/>
                    </a:cubicBezTo>
                    <a:cubicBezTo>
                      <a:pt x="102" y="48"/>
                      <a:pt x="102" y="48"/>
                      <a:pt x="91" y="48"/>
                    </a:cubicBezTo>
                    <a:cubicBezTo>
                      <a:pt x="91" y="48"/>
                      <a:pt x="91" y="48"/>
                      <a:pt x="91" y="112"/>
                    </a:cubicBezTo>
                    <a:cubicBezTo>
                      <a:pt x="91" y="118"/>
                      <a:pt x="91" y="122"/>
                      <a:pt x="92" y="125"/>
                    </a:cubicBezTo>
                    <a:cubicBezTo>
                      <a:pt x="92" y="125"/>
                      <a:pt x="92" y="125"/>
                      <a:pt x="91" y="125"/>
                    </a:cubicBezTo>
                    <a:cubicBezTo>
                      <a:pt x="91" y="124"/>
                      <a:pt x="90" y="122"/>
                      <a:pt x="88" y="119"/>
                    </a:cubicBezTo>
                    <a:cubicBezTo>
                      <a:pt x="88" y="119"/>
                      <a:pt x="88" y="119"/>
                      <a:pt x="43" y="48"/>
                    </a:cubicBezTo>
                    <a:cubicBezTo>
                      <a:pt x="43" y="48"/>
                      <a:pt x="43" y="48"/>
                      <a:pt x="29" y="48"/>
                    </a:cubicBezTo>
                    <a:cubicBezTo>
                      <a:pt x="29" y="48"/>
                      <a:pt x="29" y="48"/>
                      <a:pt x="29" y="138"/>
                    </a:cubicBezTo>
                    <a:cubicBezTo>
                      <a:pt x="29" y="138"/>
                      <a:pt x="29" y="138"/>
                      <a:pt x="40" y="138"/>
                    </a:cubicBezTo>
                    <a:cubicBezTo>
                      <a:pt x="40" y="138"/>
                      <a:pt x="40" y="138"/>
                      <a:pt x="40" y="73"/>
                    </a:cubicBezTo>
                    <a:cubicBezTo>
                      <a:pt x="40" y="67"/>
                      <a:pt x="40" y="63"/>
                      <a:pt x="39" y="61"/>
                    </a:cubicBezTo>
                    <a:cubicBezTo>
                      <a:pt x="39" y="61"/>
                      <a:pt x="39" y="61"/>
                      <a:pt x="40" y="61"/>
                    </a:cubicBezTo>
                    <a:cubicBezTo>
                      <a:pt x="41" y="63"/>
                      <a:pt x="42" y="65"/>
                      <a:pt x="42" y="67"/>
                    </a:cubicBezTo>
                    <a:cubicBezTo>
                      <a:pt x="42" y="67"/>
                      <a:pt x="42" y="67"/>
                      <a:pt x="89" y="138"/>
                    </a:cubicBezTo>
                    <a:cubicBezTo>
                      <a:pt x="89" y="138"/>
                      <a:pt x="89" y="138"/>
                      <a:pt x="102" y="138"/>
                    </a:cubicBezTo>
                    <a:close/>
                    <a:moveTo>
                      <a:pt x="169" y="138"/>
                    </a:moveTo>
                    <a:cubicBezTo>
                      <a:pt x="169" y="138"/>
                      <a:pt x="169" y="138"/>
                      <a:pt x="169" y="138"/>
                    </a:cubicBezTo>
                    <a:cubicBezTo>
                      <a:pt x="169" y="129"/>
                      <a:pt x="169" y="129"/>
                      <a:pt x="169" y="129"/>
                    </a:cubicBezTo>
                    <a:cubicBezTo>
                      <a:pt x="132" y="129"/>
                      <a:pt x="132" y="129"/>
                      <a:pt x="132" y="129"/>
                    </a:cubicBezTo>
                    <a:cubicBezTo>
                      <a:pt x="132" y="97"/>
                      <a:pt x="132" y="97"/>
                      <a:pt x="132" y="97"/>
                    </a:cubicBezTo>
                    <a:cubicBezTo>
                      <a:pt x="164" y="97"/>
                      <a:pt x="164" y="97"/>
                      <a:pt x="164" y="97"/>
                    </a:cubicBezTo>
                    <a:cubicBezTo>
                      <a:pt x="164" y="88"/>
                      <a:pt x="164" y="88"/>
                      <a:pt x="164" y="88"/>
                    </a:cubicBezTo>
                    <a:cubicBezTo>
                      <a:pt x="132" y="88"/>
                      <a:pt x="132" y="88"/>
                      <a:pt x="132" y="88"/>
                    </a:cubicBezTo>
                    <a:cubicBezTo>
                      <a:pt x="132" y="58"/>
                      <a:pt x="132" y="58"/>
                      <a:pt x="132" y="58"/>
                    </a:cubicBezTo>
                    <a:cubicBezTo>
                      <a:pt x="167" y="58"/>
                      <a:pt x="167" y="58"/>
                      <a:pt x="167" y="58"/>
                    </a:cubicBezTo>
                    <a:cubicBezTo>
                      <a:pt x="167" y="48"/>
                      <a:pt x="167" y="48"/>
                      <a:pt x="167" y="48"/>
                    </a:cubicBezTo>
                    <a:cubicBezTo>
                      <a:pt x="122" y="48"/>
                      <a:pt x="122" y="48"/>
                      <a:pt x="122" y="48"/>
                    </a:cubicBezTo>
                    <a:cubicBezTo>
                      <a:pt x="122" y="138"/>
                      <a:pt x="122" y="138"/>
                      <a:pt x="122" y="138"/>
                    </a:cubicBezTo>
                    <a:cubicBezTo>
                      <a:pt x="169" y="138"/>
                      <a:pt x="169" y="138"/>
                      <a:pt x="169" y="138"/>
                    </a:cubicBezTo>
                    <a:close/>
                    <a:moveTo>
                      <a:pt x="241" y="58"/>
                    </a:moveTo>
                    <a:cubicBezTo>
                      <a:pt x="241" y="58"/>
                      <a:pt x="241" y="58"/>
                      <a:pt x="241" y="58"/>
                    </a:cubicBezTo>
                    <a:cubicBezTo>
                      <a:pt x="241" y="48"/>
                      <a:pt x="241" y="48"/>
                      <a:pt x="241" y="48"/>
                    </a:cubicBezTo>
                    <a:cubicBezTo>
                      <a:pt x="179" y="48"/>
                      <a:pt x="179" y="48"/>
                      <a:pt x="179" y="48"/>
                    </a:cubicBezTo>
                    <a:cubicBezTo>
                      <a:pt x="179" y="58"/>
                      <a:pt x="179" y="58"/>
                      <a:pt x="179" y="58"/>
                    </a:cubicBezTo>
                    <a:cubicBezTo>
                      <a:pt x="205" y="58"/>
                      <a:pt x="205" y="58"/>
                      <a:pt x="205" y="58"/>
                    </a:cubicBezTo>
                    <a:cubicBezTo>
                      <a:pt x="205" y="138"/>
                      <a:pt x="205" y="138"/>
                      <a:pt x="205" y="138"/>
                    </a:cubicBezTo>
                    <a:cubicBezTo>
                      <a:pt x="215" y="138"/>
                      <a:pt x="215" y="138"/>
                      <a:pt x="215" y="138"/>
                    </a:cubicBezTo>
                    <a:cubicBezTo>
                      <a:pt x="215" y="58"/>
                      <a:pt x="215" y="58"/>
                      <a:pt x="215" y="58"/>
                    </a:cubicBezTo>
                    <a:cubicBezTo>
                      <a:pt x="241" y="58"/>
                      <a:pt x="241" y="58"/>
                      <a:pt x="241"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5" name="Rectangle 14"/>
            <p:cNvSpPr/>
            <p:nvPr/>
          </p:nvSpPr>
          <p:spPr bwMode="auto">
            <a:xfrm>
              <a:off x="6686070" y="3692368"/>
              <a:ext cx="4655177" cy="1265909"/>
            </a:xfrm>
            <a:prstGeom prst="rect">
              <a:avLst/>
            </a:prstGeom>
            <a:solidFill>
              <a:schemeClr val="accent3">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46629" tIns="46629" rIns="46629" bIns="46629" numCol="1" spcCol="0" rtlCol="0" fromWordArt="0" anchor="ctr" anchorCtr="0" forceAA="0" compatLnSpc="1">
              <a:prstTxWarp prst="textNoShape">
                <a:avLst/>
              </a:prstTxWarp>
              <a:noAutofit/>
            </a:bodyPr>
            <a:lstStyle/>
            <a:p>
              <a:pPr algn="ctr" defTabSz="932251" fontAlgn="base">
                <a:spcBef>
                  <a:spcPct val="0"/>
                </a:spcBef>
                <a:spcAft>
                  <a:spcPct val="0"/>
                </a:spcAft>
              </a:pPr>
              <a:r>
                <a:rPr lang="en-US" sz="3200" kern="0" spc="-52" dirty="0" smtClean="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Shared </a:t>
              </a:r>
              <a:endParaRPr lang="en-US" sz="3200"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a:p>
              <a:pPr algn="ctr" defTabSz="932251" fontAlgn="base">
                <a:spcBef>
                  <a:spcPct val="0"/>
                </a:spcBef>
                <a:spcAft>
                  <a:spcPct val="0"/>
                </a:spcAft>
              </a:pPr>
              <a:r>
                <a:rPr lang="en-US" sz="3200"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client app </a:t>
              </a:r>
              <a:r>
                <a:rPr lang="en-US" sz="4000" b="1" kern="0" spc="-52" dirty="0">
                  <a:gradFill>
                    <a:gsLst>
                      <a:gs pos="0">
                        <a:srgbClr val="FFFFFF"/>
                      </a:gs>
                      <a:gs pos="100000">
                        <a:srgbClr val="FFFFFF"/>
                      </a:gs>
                    </a:gsLst>
                    <a:lin ang="5400000" scaled="0"/>
                  </a:gradFill>
                  <a:ea typeface="Segoe UI" pitchFamily="34" charset="0"/>
                  <a:cs typeface="Segoe UI" pitchFamily="34" charset="0"/>
                </a:rPr>
                <a:t>C#</a:t>
              </a:r>
              <a:r>
                <a:rPr lang="en-US" sz="3200" kern="0" spc="-52"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 logic</a:t>
              </a:r>
            </a:p>
          </p:txBody>
        </p:sp>
      </p:grpSp>
      <p:sp>
        <p:nvSpPr>
          <p:cNvPr id="6" name="Rectangle 5"/>
          <p:cNvSpPr/>
          <p:nvPr/>
        </p:nvSpPr>
        <p:spPr>
          <a:xfrm>
            <a:off x="626285" y="1783815"/>
            <a:ext cx="4982352" cy="1800493"/>
          </a:xfrm>
          <a:prstGeom prst="rect">
            <a:avLst/>
          </a:prstGeom>
        </p:spPr>
        <p:txBody>
          <a:bodyPr wrap="square">
            <a:spAutoFit/>
          </a:bodyPr>
          <a:lstStyle/>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Most </a:t>
            </a:r>
            <a:r>
              <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productive and powerful </a:t>
            </a:r>
            <a:r>
              <a:rPr lang="en-US" dirty="0" smtClean="0">
                <a:gradFill>
                  <a:gsLst>
                    <a:gs pos="100000">
                      <a:srgbClr val="FFFFFF"/>
                    </a:gs>
                    <a:gs pos="0">
                      <a:srgbClr val="FFFFFF"/>
                    </a:gs>
                  </a:gsLst>
                  <a:lin ang="5400000" scaled="0"/>
                </a:gradFill>
                <a:latin typeface="Segoe UI Light"/>
                <a:ea typeface="ＭＳ Ｐゴシック" charset="0"/>
              </a:rPr>
              <a:t>platform to create native applications for Windows</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Create or modernize </a:t>
            </a:r>
            <a:r>
              <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desktop applications </a:t>
            </a:r>
            <a:r>
              <a:rPr lang="en-US" dirty="0" smtClean="0">
                <a:gradFill>
                  <a:gsLst>
                    <a:gs pos="100000">
                      <a:srgbClr val="FFFFFF"/>
                    </a:gs>
                    <a:gs pos="0">
                      <a:srgbClr val="FFFFFF"/>
                    </a:gs>
                  </a:gsLst>
                  <a:lin ang="5400000" scaled="0"/>
                </a:gradFill>
                <a:latin typeface="Segoe UI Light"/>
                <a:ea typeface="ＭＳ Ｐゴシック" charset="0"/>
              </a:rPr>
              <a:t>and extend to new form factors</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Universal Windows apps maximize code re-usage</a:t>
            </a:r>
          </a:p>
        </p:txBody>
      </p:sp>
      <p:sp>
        <p:nvSpPr>
          <p:cNvPr id="11" name="Title 10"/>
          <p:cNvSpPr>
            <a:spLocks noGrp="1"/>
          </p:cNvSpPr>
          <p:nvPr>
            <p:ph type="title"/>
          </p:nvPr>
        </p:nvSpPr>
        <p:spPr>
          <a:xfrm>
            <a:off x="1" y="157614"/>
            <a:ext cx="5761037" cy="1202538"/>
          </a:xfrm>
        </p:spPr>
        <p:txBody>
          <a:bodyPr/>
          <a:lstStyle/>
          <a:p>
            <a:r>
              <a:rPr lang="en-US" sz="3600" dirty="0" smtClean="0">
                <a:gradFill>
                  <a:gsLst>
                    <a:gs pos="38053">
                      <a:schemeClr val="bg2"/>
                    </a:gs>
                    <a:gs pos="67000">
                      <a:schemeClr val="bg2"/>
                    </a:gs>
                  </a:gsLst>
                  <a:lin ang="5400000" scaled="0"/>
                </a:gradFill>
              </a:rPr>
              <a:t>Native app development</a:t>
            </a:r>
            <a:endParaRPr lang="en-US" sz="3600" dirty="0">
              <a:gradFill>
                <a:gsLst>
                  <a:gs pos="38053">
                    <a:schemeClr val="bg2"/>
                  </a:gs>
                  <a:gs pos="67000">
                    <a:schemeClr val="bg2"/>
                  </a:gs>
                </a:gsLst>
                <a:lin ang="5400000" scaled="0"/>
              </a:gradFill>
              <a:latin typeface="+mn-lt"/>
            </a:endParaRPr>
          </a:p>
        </p:txBody>
      </p:sp>
      <p:sp>
        <p:nvSpPr>
          <p:cNvPr id="38" name="Content Placeholder 2"/>
          <p:cNvSpPr txBox="1">
            <a:spLocks/>
          </p:cNvSpPr>
          <p:nvPr/>
        </p:nvSpPr>
        <p:spPr>
          <a:xfrm>
            <a:off x="268863" y="1196753"/>
            <a:ext cx="4711214" cy="5724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smtClean="0">
                <a:gradFill>
                  <a:gsLst>
                    <a:gs pos="1250">
                      <a:srgbClr val="FFFFFF"/>
                    </a:gs>
                    <a:gs pos="100000">
                      <a:srgbClr val="FFFFFF"/>
                    </a:gs>
                  </a:gsLst>
                  <a:lin ang="5400000" scaled="0"/>
                </a:gradFill>
                <a:latin typeface="Segoe UI"/>
              </a:rPr>
              <a:t>Visual Studio and .NET</a:t>
            </a:r>
          </a:p>
        </p:txBody>
      </p:sp>
      <p:sp>
        <p:nvSpPr>
          <p:cNvPr id="41" name="Rectangle 40"/>
          <p:cNvSpPr/>
          <p:nvPr/>
        </p:nvSpPr>
        <p:spPr>
          <a:xfrm>
            <a:off x="621095" y="4216429"/>
            <a:ext cx="4982352" cy="2529923"/>
          </a:xfrm>
          <a:prstGeom prst="rect">
            <a:avLst/>
          </a:prstGeom>
        </p:spPr>
        <p:txBody>
          <a:bodyPr wrap="square">
            <a:spAutoFit/>
          </a:bodyPr>
          <a:lstStyle/>
          <a:p>
            <a:pPr defTabSz="932742">
              <a:lnSpc>
                <a:spcPct val="90000"/>
              </a:lnSpc>
              <a:spcBef>
                <a:spcPts val="1800"/>
              </a:spcBef>
            </a:pPr>
            <a:r>
              <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Reach iOS and Android devices </a:t>
            </a:r>
            <a:r>
              <a:rPr lang="en-US" dirty="0" smtClean="0">
                <a:gradFill>
                  <a:gsLst>
                    <a:gs pos="100000">
                      <a:srgbClr val="FFFFFF"/>
                    </a:gs>
                    <a:gs pos="0">
                      <a:srgbClr val="FFFFFF"/>
                    </a:gs>
                  </a:gsLst>
                  <a:lin ang="5400000" scaled="0"/>
                </a:gradFill>
                <a:latin typeface="Segoe UI Light"/>
                <a:ea typeface="ＭＳ Ｐゴシック" charset="0"/>
              </a:rPr>
              <a:t>with all the power and productivity of Visual Studio and .NET</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Share </a:t>
            </a:r>
            <a:r>
              <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app logic code </a:t>
            </a:r>
            <a:r>
              <a:rPr lang="en-US" dirty="0" smtClean="0">
                <a:gradFill>
                  <a:gsLst>
                    <a:gs pos="100000">
                      <a:srgbClr val="FFFFFF"/>
                    </a:gs>
                    <a:gs pos="0">
                      <a:srgbClr val="FFFFFF"/>
                    </a:gs>
                  </a:gsLst>
                  <a:lin ang="5400000" scaled="0"/>
                </a:gradFill>
                <a:latin typeface="Segoe UI Light"/>
                <a:ea typeface="ＭＳ Ｐゴシック" charset="0"/>
              </a:rPr>
              <a:t>across device platforms</a:t>
            </a:r>
          </a:p>
          <a:p>
            <a:pPr defTabSz="932742">
              <a:lnSpc>
                <a:spcPct val="90000"/>
              </a:lnSpc>
              <a:spcBef>
                <a:spcPts val="1800"/>
              </a:spcBef>
            </a:pPr>
            <a:r>
              <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Native performance </a:t>
            </a:r>
            <a:r>
              <a:rPr lang="en-US" dirty="0" smtClean="0">
                <a:gradFill>
                  <a:gsLst>
                    <a:gs pos="100000">
                      <a:srgbClr val="FFFFFF"/>
                    </a:gs>
                    <a:gs pos="0">
                      <a:srgbClr val="FFFFFF"/>
                    </a:gs>
                  </a:gsLst>
                  <a:lin ang="5400000" scaled="0"/>
                </a:gradFill>
                <a:latin typeface="Segoe UI Light"/>
                <a:ea typeface="ＭＳ Ｐゴシック" charset="0"/>
                <a:cs typeface="Segoe UI Semibold" panose="020B0702040204020203" pitchFamily="34" charset="0"/>
              </a:rPr>
              <a:t>for full customized experiences</a:t>
            </a:r>
            <a:endPar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endParaRPr>
          </a:p>
          <a:p>
            <a:pPr defTabSz="932742">
              <a:lnSpc>
                <a:spcPct val="90000"/>
              </a:lnSpc>
              <a:spcBef>
                <a:spcPts val="1800"/>
              </a:spcBef>
            </a:pPr>
            <a:r>
              <a:rPr lang="en-US" dirty="0">
                <a:gradFill>
                  <a:gsLst>
                    <a:gs pos="100000">
                      <a:srgbClr val="FFFFFF"/>
                    </a:gs>
                    <a:gs pos="0">
                      <a:srgbClr val="FFFFFF"/>
                    </a:gs>
                  </a:gsLst>
                  <a:lin ang="5400000" scaled="0"/>
                </a:gradFill>
                <a:latin typeface="Segoe UI Light"/>
                <a:ea typeface="ＭＳ Ｐゴシック" charset="0"/>
              </a:rPr>
              <a:t>100% APIs </a:t>
            </a:r>
            <a:r>
              <a:rPr lang="en-US" dirty="0" smtClean="0">
                <a:gradFill>
                  <a:gsLst>
                    <a:gs pos="100000">
                      <a:srgbClr val="FFFFFF"/>
                    </a:gs>
                    <a:gs pos="0">
                      <a:srgbClr val="FFFFFF"/>
                    </a:gs>
                  </a:gsLst>
                  <a:lin ang="5400000" scaled="0"/>
                </a:gradFill>
                <a:latin typeface="Segoe UI Light"/>
                <a:ea typeface="ＭＳ Ｐゴシック" charset="0"/>
              </a:rPr>
              <a:t>exposed, </a:t>
            </a:r>
            <a:r>
              <a:rPr lang="en-US" dirty="0">
                <a:gradFill>
                  <a:gsLst>
                    <a:gs pos="100000">
                      <a:srgbClr val="FFFFFF"/>
                    </a:gs>
                    <a:gs pos="0">
                      <a:srgbClr val="FFFFFF"/>
                    </a:gs>
                  </a:gsLst>
                  <a:lin ang="5400000" scaled="0"/>
                </a:gradFill>
                <a:latin typeface="Segoe UI Semibold" panose="020B0702040204020203" pitchFamily="34" charset="0"/>
                <a:ea typeface="ＭＳ Ｐゴシック" charset="0"/>
                <a:cs typeface="Segoe UI Semibold" panose="020B0702040204020203" pitchFamily="34" charset="0"/>
              </a:rPr>
              <a:t>everything you can do in xCode, ADT you can do it with Visual Studio</a:t>
            </a:r>
          </a:p>
        </p:txBody>
      </p:sp>
      <p:sp>
        <p:nvSpPr>
          <p:cNvPr id="45" name="Content Placeholder 2"/>
          <p:cNvSpPr txBox="1">
            <a:spLocks/>
          </p:cNvSpPr>
          <p:nvPr/>
        </p:nvSpPr>
        <p:spPr>
          <a:xfrm>
            <a:off x="263673" y="3629367"/>
            <a:ext cx="4711214" cy="5724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6"/>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smtClean="0">
                <a:gradFill>
                  <a:gsLst>
                    <a:gs pos="1250">
                      <a:srgbClr val="FFFFFF"/>
                    </a:gs>
                    <a:gs pos="100000">
                      <a:srgbClr val="FFFFFF"/>
                    </a:gs>
                  </a:gsLst>
                  <a:lin ang="5400000" scaled="0"/>
                </a:gradFill>
                <a:latin typeface="Segoe UI"/>
              </a:rPr>
              <a:t>+ </a:t>
            </a:r>
            <a:r>
              <a:rPr lang="en-US" sz="2800" b="1" dirty="0" err="1" smtClean="0">
                <a:gradFill>
                  <a:gsLst>
                    <a:gs pos="1250">
                      <a:srgbClr val="FFFFFF"/>
                    </a:gs>
                    <a:gs pos="100000">
                      <a:srgbClr val="FFFFFF"/>
                    </a:gs>
                  </a:gsLst>
                  <a:lin ang="5400000" scaled="0"/>
                </a:gradFill>
                <a:latin typeface="Segoe UI"/>
              </a:rPr>
              <a:t>Xamarin</a:t>
            </a:r>
            <a:endParaRPr lang="en-US" sz="2800" b="1" dirty="0" smtClean="0">
              <a:gradFill>
                <a:gsLst>
                  <a:gs pos="1250">
                    <a:srgbClr val="FFFFFF"/>
                  </a:gs>
                  <a:gs pos="100000">
                    <a:srgbClr val="FFFFFF"/>
                  </a:gs>
                </a:gsLst>
                <a:lin ang="5400000" scaled="0"/>
              </a:gradFill>
              <a:latin typeface="Segoe UI"/>
            </a:endParaRPr>
          </a:p>
        </p:txBody>
      </p:sp>
      <p:pic>
        <p:nvPicPr>
          <p:cNvPr id="4" name="Picture 3"/>
          <p:cNvPicPr>
            <a:picLocks noChangeAspect="1"/>
          </p:cNvPicPr>
          <p:nvPr/>
        </p:nvPicPr>
        <p:blipFill>
          <a:blip r:embed="rId7"/>
          <a:stretch>
            <a:fillRect/>
          </a:stretch>
        </p:blipFill>
        <p:spPr>
          <a:xfrm rot="5400000">
            <a:off x="10374431" y="3988983"/>
            <a:ext cx="2669053" cy="456865"/>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58461" y="2112590"/>
            <a:ext cx="531524" cy="631986"/>
          </a:xfrm>
          <a:prstGeom prst="rect">
            <a:avLst/>
          </a:prstGeom>
        </p:spPr>
      </p:pic>
    </p:spTree>
    <p:extLst>
      <p:ext uri="{BB962C8B-B14F-4D97-AF65-F5344CB8AC3E}">
        <p14:creationId xmlns:p14="http://schemas.microsoft.com/office/powerpoint/2010/main" val="18800858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0"/>
            <a:ext cx="5761037"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pPr>
            <a:endParaRPr lang="en-US" sz="3200" b="1" dirty="0" smtClean="0">
              <a:gradFill>
                <a:gsLst>
                  <a:gs pos="100000">
                    <a:srgbClr val="FFFFFF"/>
                  </a:gs>
                  <a:gs pos="0">
                    <a:srgbClr val="FFFFFF"/>
                  </a:gs>
                </a:gsLst>
                <a:lin ang="5400000" scaled="0"/>
              </a:gradFill>
              <a:ea typeface="ＭＳ Ｐゴシック" charset="0"/>
            </a:endParaRPr>
          </a:p>
          <a:p>
            <a:pPr>
              <a:lnSpc>
                <a:spcPct val="90000"/>
              </a:lnSpc>
              <a:spcBef>
                <a:spcPts val="1800"/>
              </a:spcBef>
            </a:pPr>
            <a:endParaRPr lang="en-US" sz="3200" b="1" dirty="0">
              <a:gradFill>
                <a:gsLst>
                  <a:gs pos="100000">
                    <a:srgbClr val="FFFFFF"/>
                  </a:gs>
                  <a:gs pos="0">
                    <a:srgbClr val="FFFFFF"/>
                  </a:gs>
                </a:gsLst>
                <a:lin ang="5400000" scaled="0"/>
              </a:gradFill>
              <a:ea typeface="ＭＳ Ｐゴシック" charset="0"/>
            </a:endParaRPr>
          </a:p>
          <a:p>
            <a:pPr>
              <a:lnSpc>
                <a:spcPct val="90000"/>
              </a:lnSpc>
              <a:spcBef>
                <a:spcPts val="1800"/>
              </a:spcBef>
            </a:pPr>
            <a:endParaRPr lang="en-US" sz="3200" b="1" dirty="0" smtClean="0">
              <a:gradFill>
                <a:gsLst>
                  <a:gs pos="100000">
                    <a:srgbClr val="FFFFFF"/>
                  </a:gs>
                  <a:gs pos="0">
                    <a:srgbClr val="FFFFFF"/>
                  </a:gs>
                </a:gsLst>
                <a:lin ang="5400000" scaled="0"/>
              </a:gradFill>
              <a:ea typeface="ＭＳ Ｐゴシック" charset="0"/>
            </a:endParaRPr>
          </a:p>
          <a:p>
            <a:pPr>
              <a:lnSpc>
                <a:spcPct val="90000"/>
              </a:lnSpc>
              <a:spcBef>
                <a:spcPts val="1800"/>
              </a:spcBef>
            </a:pPr>
            <a:endParaRPr lang="en-US" sz="3200" dirty="0">
              <a:gradFill>
                <a:gsLst>
                  <a:gs pos="100000">
                    <a:srgbClr val="FFFFFF"/>
                  </a:gs>
                  <a:gs pos="0">
                    <a:srgbClr val="FFFFFF"/>
                  </a:gs>
                </a:gsLst>
                <a:lin ang="5400000" scaled="0"/>
              </a:gradFill>
              <a:latin typeface="Segoe UI Light"/>
              <a:ea typeface="ＭＳ Ｐゴシック" charset="0"/>
            </a:endParaRPr>
          </a:p>
        </p:txBody>
      </p:sp>
      <p:sp>
        <p:nvSpPr>
          <p:cNvPr id="6" name="Rectangle 5"/>
          <p:cNvSpPr/>
          <p:nvPr/>
        </p:nvSpPr>
        <p:spPr>
          <a:xfrm>
            <a:off x="626285" y="4587460"/>
            <a:ext cx="4982352" cy="1800493"/>
          </a:xfrm>
          <a:prstGeom prst="rect">
            <a:avLst/>
          </a:prstGeom>
        </p:spPr>
        <p:txBody>
          <a:bodyPr wrap="square">
            <a:spAutoFit/>
          </a:bodyPr>
          <a:lstStyle/>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Hybrid app build-in support with Cordova</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Full developer workflow for coding, debugging and instrumenting device hybrid apps</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Visual Studio productivity for Android, iOS and Windows devices</a:t>
            </a:r>
          </a:p>
        </p:txBody>
      </p:sp>
      <p:sp>
        <p:nvSpPr>
          <p:cNvPr id="11" name="Title 10"/>
          <p:cNvSpPr>
            <a:spLocks noGrp="1"/>
          </p:cNvSpPr>
          <p:nvPr>
            <p:ph type="title"/>
          </p:nvPr>
        </p:nvSpPr>
        <p:spPr/>
        <p:txBody>
          <a:bodyPr/>
          <a:lstStyle/>
          <a:p>
            <a:r>
              <a:rPr lang="it-IT" sz="4000">
                <a:gradFill>
                  <a:gsLst>
                    <a:gs pos="38053">
                      <a:schemeClr val="bg2"/>
                    </a:gs>
                    <a:gs pos="67000">
                      <a:schemeClr val="bg2"/>
                    </a:gs>
                  </a:gsLst>
                  <a:lin ang="5400000" scaled="0"/>
                </a:gradFill>
              </a:rPr>
              <a:t>Web app </a:t>
            </a:r>
            <a:r>
              <a:rPr lang="it-IT" sz="4000" smtClean="0">
                <a:gradFill>
                  <a:gsLst>
                    <a:gs pos="38053">
                      <a:schemeClr val="bg2"/>
                    </a:gs>
                    <a:gs pos="67000">
                      <a:schemeClr val="bg2"/>
                    </a:gs>
                  </a:gsLst>
                  <a:lin ang="5400000" scaled="0"/>
                </a:gradFill>
              </a:rPr>
              <a:t>for </a:t>
            </a:r>
            <a:r>
              <a:rPr lang="it-IT" sz="4000" dirty="0">
                <a:gradFill>
                  <a:gsLst>
                    <a:gs pos="38053">
                      <a:schemeClr val="bg2"/>
                    </a:gs>
                    <a:gs pos="67000">
                      <a:schemeClr val="bg2"/>
                    </a:gs>
                  </a:gsLst>
                  <a:lin ang="5400000" scaled="0"/>
                </a:gradFill>
              </a:rPr>
              <a:t>devices</a:t>
            </a:r>
            <a:endParaRPr lang="en-US" sz="2400" dirty="0">
              <a:gradFill>
                <a:gsLst>
                  <a:gs pos="38053">
                    <a:schemeClr val="bg2"/>
                  </a:gs>
                  <a:gs pos="67000">
                    <a:schemeClr val="bg2"/>
                  </a:gs>
                </a:gsLst>
                <a:lin ang="5400000" scaled="0"/>
              </a:gradFill>
              <a:latin typeface="+mn-lt"/>
            </a:endParaRPr>
          </a:p>
        </p:txBody>
      </p:sp>
      <p:sp>
        <p:nvSpPr>
          <p:cNvPr id="38" name="Content Placeholder 2"/>
          <p:cNvSpPr txBox="1">
            <a:spLocks/>
          </p:cNvSpPr>
          <p:nvPr/>
        </p:nvSpPr>
        <p:spPr>
          <a:xfrm>
            <a:off x="268863" y="3515284"/>
            <a:ext cx="4711214" cy="9602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n-US" sz="2800" b="1" dirty="0" smtClean="0">
                <a:gradFill>
                  <a:gsLst>
                    <a:gs pos="1250">
                      <a:srgbClr val="FFFFFF"/>
                    </a:gs>
                    <a:gs pos="100000">
                      <a:srgbClr val="FFFFFF"/>
                    </a:gs>
                  </a:gsLst>
                  <a:lin ang="5400000" scaled="0"/>
                </a:gradFill>
                <a:latin typeface="Segoe UI"/>
              </a:rPr>
              <a:t>+ Integrated </a:t>
            </a:r>
            <a:r>
              <a:rPr lang="en-US" sz="2800" b="1" dirty="0">
                <a:gradFill>
                  <a:gsLst>
                    <a:gs pos="1250">
                      <a:srgbClr val="FFFFFF"/>
                    </a:gs>
                    <a:gs pos="100000">
                      <a:srgbClr val="FFFFFF"/>
                    </a:gs>
                  </a:gsLst>
                  <a:lin ang="5400000" scaled="0"/>
                </a:gradFill>
                <a:latin typeface="Segoe UI"/>
              </a:rPr>
              <a:t>h</a:t>
            </a:r>
            <a:r>
              <a:rPr lang="en-US" sz="2800" b="1" dirty="0" smtClean="0">
                <a:gradFill>
                  <a:gsLst>
                    <a:gs pos="1250">
                      <a:srgbClr val="FFFFFF"/>
                    </a:gs>
                    <a:gs pos="100000">
                      <a:srgbClr val="FFFFFF"/>
                    </a:gs>
                  </a:gsLst>
                  <a:lin ang="5400000" scaled="0"/>
                </a:gradFill>
                <a:latin typeface="Segoe UI"/>
              </a:rPr>
              <a:t>ybrid app support</a:t>
            </a:r>
            <a:endParaRPr lang="en-US" sz="2800" b="1" dirty="0">
              <a:gradFill>
                <a:gsLst>
                  <a:gs pos="1250">
                    <a:srgbClr val="FFFFFF"/>
                  </a:gs>
                  <a:gs pos="100000">
                    <a:srgbClr val="FFFFFF"/>
                  </a:gs>
                </a:gsLst>
                <a:lin ang="5400000" scaled="0"/>
              </a:gradFill>
              <a:latin typeface="Segoe UI"/>
            </a:endParaRPr>
          </a:p>
        </p:txBody>
      </p:sp>
      <p:sp>
        <p:nvSpPr>
          <p:cNvPr id="57" name="TextBox 56"/>
          <p:cNvSpPr txBox="1"/>
          <p:nvPr/>
        </p:nvSpPr>
        <p:spPr>
          <a:xfrm>
            <a:off x="8506054" y="3361746"/>
            <a:ext cx="1371600" cy="292388"/>
          </a:xfrm>
          <a:prstGeom prst="rect">
            <a:avLst/>
          </a:prstGeom>
          <a:noFill/>
        </p:spPr>
        <p:txBody>
          <a:bodyPr wrap="square" rtlCol="0">
            <a:spAutoFit/>
          </a:bodyPr>
          <a:lstStyle/>
          <a:p>
            <a:pPr defTabSz="914400">
              <a:defRPr/>
            </a:pPr>
            <a:r>
              <a:rPr lang="en-US" sz="1300" kern="0" dirty="0" smtClean="0">
                <a:solidFill>
                  <a:srgbClr val="FFFFFF"/>
                </a:solidFill>
              </a:rPr>
              <a:t>Black Box</a:t>
            </a:r>
          </a:p>
        </p:txBody>
      </p:sp>
      <p:grpSp>
        <p:nvGrpSpPr>
          <p:cNvPr id="58" name="Group 57"/>
          <p:cNvGrpSpPr/>
          <p:nvPr/>
        </p:nvGrpSpPr>
        <p:grpSpPr>
          <a:xfrm>
            <a:off x="7283807" y="2049462"/>
            <a:ext cx="3035078" cy="4150263"/>
            <a:chOff x="993228" y="1680735"/>
            <a:chExt cx="3035078" cy="4931338"/>
          </a:xfrm>
        </p:grpSpPr>
        <p:grpSp>
          <p:nvGrpSpPr>
            <p:cNvPr id="59" name="Group 58"/>
            <p:cNvGrpSpPr/>
            <p:nvPr/>
          </p:nvGrpSpPr>
          <p:grpSpPr>
            <a:xfrm>
              <a:off x="993228" y="1680735"/>
              <a:ext cx="3035078" cy="4726127"/>
              <a:chOff x="993228" y="1680735"/>
              <a:chExt cx="3035078" cy="4726127"/>
            </a:xfrm>
          </p:grpSpPr>
          <p:sp>
            <p:nvSpPr>
              <p:cNvPr id="61" name="Rectangle 60"/>
              <p:cNvSpPr/>
              <p:nvPr/>
            </p:nvSpPr>
            <p:spPr bwMode="auto">
              <a:xfrm>
                <a:off x="993228" y="2259012"/>
                <a:ext cx="3035078" cy="2871998"/>
              </a:xfrm>
              <a:prstGeom prst="rect">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000" i="1"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2" name="Down Arrow 61"/>
              <p:cNvSpPr/>
              <p:nvPr/>
            </p:nvSpPr>
            <p:spPr bwMode="auto">
              <a:xfrm>
                <a:off x="1367287" y="4719956"/>
                <a:ext cx="484632" cy="978408"/>
              </a:xfrm>
              <a:prstGeom prst="downArrow">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3" name="Down Arrow 62"/>
              <p:cNvSpPr/>
              <p:nvPr/>
            </p:nvSpPr>
            <p:spPr bwMode="auto">
              <a:xfrm>
                <a:off x="2283737" y="4719956"/>
                <a:ext cx="484632" cy="978408"/>
              </a:xfrm>
              <a:prstGeom prst="downArrow">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Down Arrow 63"/>
              <p:cNvSpPr/>
              <p:nvPr/>
            </p:nvSpPr>
            <p:spPr bwMode="auto">
              <a:xfrm>
                <a:off x="3200187" y="4719956"/>
                <a:ext cx="484632" cy="978408"/>
              </a:xfrm>
              <a:prstGeom prst="downArrow">
                <a:avLst/>
              </a:prstGeom>
              <a:solidFill>
                <a:srgbClr val="1BA6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6" name="Picture 6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42803" y="5869782"/>
                <a:ext cx="419254" cy="537080"/>
              </a:xfrm>
              <a:prstGeom prst="rect">
                <a:avLst/>
              </a:prstGeom>
            </p:spPr>
          </p:pic>
          <p:sp>
            <p:nvSpPr>
              <p:cNvPr id="67" name="Down Arrow 66"/>
              <p:cNvSpPr/>
              <p:nvPr/>
            </p:nvSpPr>
            <p:spPr bwMode="auto">
              <a:xfrm>
                <a:off x="2268451" y="1680735"/>
                <a:ext cx="484632" cy="978408"/>
              </a:xfrm>
              <a:prstGeom prst="downArrow">
                <a:avLst/>
              </a:prstGeom>
              <a:solidFill>
                <a:srgbClr val="F2F2F2"/>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60" name="Picture 59"/>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1202487" y="5685211"/>
              <a:ext cx="723044" cy="926862"/>
            </a:xfrm>
            <a:prstGeom prst="rect">
              <a:avLst/>
            </a:prstGeom>
          </p:spPr>
        </p:pic>
      </p:grpSp>
      <p:sp>
        <p:nvSpPr>
          <p:cNvPr id="68" name="Rectangle 67"/>
          <p:cNvSpPr/>
          <p:nvPr/>
        </p:nvSpPr>
        <p:spPr bwMode="auto">
          <a:xfrm>
            <a:off x="7283808" y="1005231"/>
            <a:ext cx="3035078" cy="1444599"/>
          </a:xfrm>
          <a:prstGeom prst="rect">
            <a:avLst/>
          </a:prstGeom>
          <a:solidFill>
            <a:srgbClr val="F2F2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kern="0" dirty="0" smtClean="0">
                <a:solidFill>
                  <a:srgbClr val="67297A"/>
                </a:solidFill>
                <a:ea typeface="Segoe UI" pitchFamily="34" charset="0"/>
                <a:cs typeface="Segoe UI" pitchFamily="34" charset="0"/>
              </a:rPr>
              <a:t>CSS | HTML</a:t>
            </a:r>
          </a:p>
          <a:p>
            <a:pPr algn="ctr" defTabSz="932472" fontAlgn="base">
              <a:lnSpc>
                <a:spcPct val="90000"/>
              </a:lnSpc>
              <a:spcBef>
                <a:spcPct val="0"/>
              </a:spcBef>
              <a:spcAft>
                <a:spcPct val="0"/>
              </a:spcAft>
              <a:defRPr/>
            </a:pPr>
            <a:r>
              <a:rPr lang="en-US" kern="0" dirty="0" smtClean="0">
                <a:solidFill>
                  <a:srgbClr val="67297A"/>
                </a:solidFill>
                <a:ea typeface="Segoe UI" pitchFamily="34" charset="0"/>
                <a:cs typeface="Segoe UI" pitchFamily="34" charset="0"/>
              </a:rPr>
              <a:t>JavaScript | TypeScript</a:t>
            </a: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059" y="3244479"/>
            <a:ext cx="2972573" cy="1234066"/>
          </a:xfrm>
          <a:prstGeom prst="rect">
            <a:avLst/>
          </a:prstGeom>
        </p:spPr>
      </p:pic>
      <p:sp>
        <p:nvSpPr>
          <p:cNvPr id="71" name="Rectangle 70"/>
          <p:cNvSpPr/>
          <p:nvPr/>
        </p:nvSpPr>
        <p:spPr bwMode="auto">
          <a:xfrm>
            <a:off x="10393699" y="975468"/>
            <a:ext cx="804133" cy="397778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a:xfrm>
            <a:off x="626285" y="2161375"/>
            <a:ext cx="4982352" cy="1301895"/>
          </a:xfrm>
          <a:prstGeom prst="rect">
            <a:avLst/>
          </a:prstGeom>
        </p:spPr>
        <p:txBody>
          <a:bodyPr wrap="square">
            <a:spAutoFit/>
          </a:bodyPr>
          <a:lstStyle/>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Powerful IDE for HTML5 / CSS3</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Highly interactive JavaScript-based apps</a:t>
            </a:r>
          </a:p>
          <a:p>
            <a:pPr defTabSz="932742">
              <a:lnSpc>
                <a:spcPct val="90000"/>
              </a:lnSpc>
              <a:spcBef>
                <a:spcPts val="1800"/>
              </a:spcBef>
            </a:pPr>
            <a:r>
              <a:rPr lang="en-US" dirty="0" smtClean="0">
                <a:gradFill>
                  <a:gsLst>
                    <a:gs pos="100000">
                      <a:srgbClr val="FFFFFF"/>
                    </a:gs>
                    <a:gs pos="0">
                      <a:srgbClr val="FFFFFF"/>
                    </a:gs>
                  </a:gsLst>
                  <a:lin ang="5400000" scaled="0"/>
                </a:gradFill>
                <a:latin typeface="Segoe UI Light"/>
                <a:ea typeface="ＭＳ Ｐゴシック" charset="0"/>
              </a:rPr>
              <a:t>Suited for LOB browser-based apps</a:t>
            </a:r>
            <a:endParaRPr lang="en-US" dirty="0">
              <a:gradFill>
                <a:gsLst>
                  <a:gs pos="100000">
                    <a:srgbClr val="FFFFFF"/>
                  </a:gs>
                  <a:gs pos="0">
                    <a:srgbClr val="FFFFFF"/>
                  </a:gs>
                </a:gsLst>
                <a:lin ang="5400000" scaled="0"/>
              </a:gradFill>
              <a:latin typeface="Segoe UI Light"/>
              <a:ea typeface="ＭＳ Ｐゴシック" charset="0"/>
            </a:endParaRPr>
          </a:p>
        </p:txBody>
      </p:sp>
      <p:sp>
        <p:nvSpPr>
          <p:cNvPr id="24" name="Content Placeholder 2"/>
          <p:cNvSpPr txBox="1">
            <a:spLocks/>
          </p:cNvSpPr>
          <p:nvPr/>
        </p:nvSpPr>
        <p:spPr>
          <a:xfrm>
            <a:off x="268863" y="1089199"/>
            <a:ext cx="4711214" cy="96026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it-IT" sz="2800" b="1" dirty="0" smtClean="0">
                <a:gradFill>
                  <a:gsLst>
                    <a:gs pos="1250">
                      <a:srgbClr val="FFFFFF"/>
                    </a:gs>
                    <a:gs pos="100000">
                      <a:srgbClr val="FFFFFF"/>
                    </a:gs>
                  </a:gsLst>
                  <a:lin ang="5400000" scaled="0"/>
                </a:gradFill>
                <a:latin typeface="Segoe UI"/>
              </a:rPr>
              <a:t>Web development with Visual Studio</a:t>
            </a:r>
            <a:endParaRPr lang="en-US" sz="2800" b="1" dirty="0">
              <a:gradFill>
                <a:gsLst>
                  <a:gs pos="1250">
                    <a:srgbClr val="FFFFFF"/>
                  </a:gs>
                  <a:gs pos="100000">
                    <a:srgbClr val="FFFFFF"/>
                  </a:gs>
                </a:gsLst>
                <a:lin ang="5400000" scaled="0"/>
              </a:gradFill>
              <a:latin typeface="Segoe UI"/>
            </a:endParaRPr>
          </a:p>
        </p:txBody>
      </p:sp>
      <p:pic>
        <p:nvPicPr>
          <p:cNvPr id="26" name="Picture 25"/>
          <p:cNvPicPr>
            <a:picLocks noChangeAspect="1"/>
          </p:cNvPicPr>
          <p:nvPr/>
        </p:nvPicPr>
        <p:blipFill>
          <a:blip r:embed="rId7"/>
          <a:stretch>
            <a:fillRect/>
          </a:stretch>
        </p:blipFill>
        <p:spPr>
          <a:xfrm rot="5400000">
            <a:off x="9471586" y="2758741"/>
            <a:ext cx="2669053" cy="456865"/>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4922" y="5589980"/>
            <a:ext cx="393294" cy="467630"/>
          </a:xfrm>
          <a:prstGeom prst="rect">
            <a:avLst/>
          </a:prstGeom>
        </p:spPr>
      </p:pic>
    </p:spTree>
    <p:extLst>
      <p:ext uri="{BB962C8B-B14F-4D97-AF65-F5344CB8AC3E}">
        <p14:creationId xmlns:p14="http://schemas.microsoft.com/office/powerpoint/2010/main" val="43453309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894893" y="2117778"/>
            <a:ext cx="1921459" cy="3109537"/>
          </a:xfrm>
          <a:prstGeom prst="rect">
            <a:avLst/>
          </a:prstGeom>
          <a:solidFill>
            <a:schemeClr val="accent1"/>
          </a:solidFill>
          <a:ln w="25400" cap="flat" cmpd="sng" algn="ctr">
            <a:noFill/>
            <a:prstDash val="solid"/>
            <a:headEnd type="none" w="med" len="med"/>
            <a:tailEnd type="none" w="med" len="med"/>
          </a:ln>
          <a:effectLst/>
        </p:spPr>
        <p:txBody>
          <a:bodyPr vert="horz" wrap="square" lIns="279781" tIns="279781" rIns="93256" bIns="46628" numCol="1" rtlCol="0" anchor="t" anchorCtr="0" compatLnSpc="1">
            <a:prstTxWarp prst="textNoShape">
              <a:avLst/>
            </a:prstTxWarp>
          </a:bodyPr>
          <a:lstStyle/>
          <a:p>
            <a:pPr defTabSz="932290" fontAlgn="base">
              <a:lnSpc>
                <a:spcPct val="90000"/>
              </a:lnSpc>
              <a:spcBef>
                <a:spcPct val="0"/>
              </a:spcBef>
              <a:spcAft>
                <a:spcPct val="0"/>
              </a:spcAft>
              <a:defRPr/>
            </a:pPr>
            <a:endParaRPr lang="en-US" sz="3264" kern="0" spc="-51" dirty="0" err="1">
              <a:gradFill>
                <a:gsLst>
                  <a:gs pos="0">
                    <a:srgbClr val="FFFFFF"/>
                  </a:gs>
                  <a:gs pos="100000">
                    <a:srgbClr val="FFFFFF"/>
                  </a:gs>
                </a:gsLst>
                <a:lin ang="16200000" scaled="0"/>
              </a:gradFill>
              <a:latin typeface="Segoe UI Light"/>
            </a:endParaRPr>
          </a:p>
        </p:txBody>
      </p:sp>
      <p:sp>
        <p:nvSpPr>
          <p:cNvPr id="22" name="Rectangle 21"/>
          <p:cNvSpPr/>
          <p:nvPr/>
        </p:nvSpPr>
        <p:spPr>
          <a:xfrm>
            <a:off x="1025081" y="2327281"/>
            <a:ext cx="1569260" cy="539635"/>
          </a:xfrm>
          <a:prstGeom prst="rect">
            <a:avLst/>
          </a:prstGeom>
        </p:spPr>
        <p:txBody>
          <a:bodyPr wrap="none">
            <a:spAutoFit/>
          </a:bodyPr>
          <a:lstStyle/>
          <a:p>
            <a:pPr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ON-PREMISES</a:t>
            </a:r>
          </a:p>
          <a:p>
            <a:pPr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a:t>
            </a:r>
          </a:p>
        </p:txBody>
      </p:sp>
      <p:sp>
        <p:nvSpPr>
          <p:cNvPr id="64" name="Rectangle 63"/>
          <p:cNvSpPr/>
          <p:nvPr/>
        </p:nvSpPr>
        <p:spPr bwMode="auto">
          <a:xfrm>
            <a:off x="2889940" y="2117778"/>
            <a:ext cx="6432017" cy="3105684"/>
          </a:xfrm>
          <a:prstGeom prst="rect">
            <a:avLst/>
          </a:prstGeom>
          <a:solidFill>
            <a:schemeClr val="accent3">
              <a:lumMod val="75000"/>
            </a:schemeClr>
          </a:solidFill>
          <a:ln w="25400" cap="flat" cmpd="sng" algn="ctr">
            <a:noFill/>
            <a:prstDash val="solid"/>
            <a:headEnd type="none" w="med" len="med"/>
            <a:tailEnd type="none" w="med" len="med"/>
          </a:ln>
          <a:effectLst/>
        </p:spPr>
        <p:txBody>
          <a:bodyPr vert="horz" wrap="square" lIns="279781" tIns="279781" rIns="93256" bIns="46628" numCol="1" rtlCol="0" anchor="t" anchorCtr="0" compatLnSpc="1">
            <a:prstTxWarp prst="textNoShape">
              <a:avLst/>
            </a:prstTxWarp>
          </a:bodyPr>
          <a:lstStyle/>
          <a:p>
            <a:pPr defTabSz="932290" fontAlgn="base">
              <a:lnSpc>
                <a:spcPct val="90000"/>
              </a:lnSpc>
              <a:spcBef>
                <a:spcPct val="0"/>
              </a:spcBef>
              <a:spcAft>
                <a:spcPct val="0"/>
              </a:spcAft>
              <a:defRPr/>
            </a:pPr>
            <a:endParaRPr lang="en-US" sz="3264" kern="0" spc="-51" dirty="0" err="1">
              <a:gradFill>
                <a:gsLst>
                  <a:gs pos="0">
                    <a:srgbClr val="FFFFFF"/>
                  </a:gs>
                  <a:gs pos="100000">
                    <a:srgbClr val="FFFFFF"/>
                  </a:gs>
                </a:gsLst>
                <a:lin ang="16200000" scaled="0"/>
              </a:gradFill>
              <a:latin typeface="Segoe UI Light"/>
            </a:endParaRPr>
          </a:p>
        </p:txBody>
      </p:sp>
      <p:sp>
        <p:nvSpPr>
          <p:cNvPr id="27" name="Rectangle 26"/>
          <p:cNvSpPr/>
          <p:nvPr/>
        </p:nvSpPr>
        <p:spPr bwMode="auto">
          <a:xfrm rot="16200000">
            <a:off x="2895498" y="2793785"/>
            <a:ext cx="1097838" cy="1630561"/>
          </a:xfrm>
          <a:prstGeom prst="rect">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err="1">
                <a:gradFill>
                  <a:gsLst>
                    <a:gs pos="0">
                      <a:srgbClr val="FFFFFF"/>
                    </a:gs>
                    <a:gs pos="100000">
                      <a:srgbClr val="FFFFFF"/>
                    </a:gs>
                  </a:gsLst>
                  <a:lin ang="5400000" scaled="0"/>
                </a:gradFill>
                <a:ea typeface="Segoe UI" pitchFamily="34" charset="0"/>
                <a:cs typeface="Segoe UI Semilight" panose="020B0402040204020203" pitchFamily="34" charset="0"/>
              </a:rPr>
              <a:t>Biztalk</a:t>
            </a: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 services</a:t>
            </a:r>
          </a:p>
        </p:txBody>
      </p:sp>
      <p:sp>
        <p:nvSpPr>
          <p:cNvPr id="60" name="Isosceles Triangle 59"/>
          <p:cNvSpPr/>
          <p:nvPr/>
        </p:nvSpPr>
        <p:spPr bwMode="auto">
          <a:xfrm rot="5400000" flipV="1">
            <a:off x="2301778" y="3507172"/>
            <a:ext cx="462444" cy="203791"/>
          </a:xfrm>
          <a:prstGeom prst="triangle">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Isosceles Triangle 64"/>
          <p:cNvSpPr/>
          <p:nvPr/>
        </p:nvSpPr>
        <p:spPr bwMode="auto">
          <a:xfrm rot="16200000" flipH="1" flipV="1">
            <a:off x="4119325" y="3507171"/>
            <a:ext cx="462444" cy="203791"/>
          </a:xfrm>
          <a:prstGeom prst="triangle">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rot="16200000">
            <a:off x="2889133" y="4089009"/>
            <a:ext cx="1097838" cy="1630562"/>
          </a:xfrm>
          <a:prstGeom prst="rect">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Semilight" panose="020B0402040204020203" pitchFamily="34" charset="0"/>
              </a:rPr>
              <a:t>Active Directory integration</a:t>
            </a:r>
            <a:endPar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67" name="Isosceles Triangle 66"/>
          <p:cNvSpPr/>
          <p:nvPr/>
        </p:nvSpPr>
        <p:spPr bwMode="auto">
          <a:xfrm rot="5400000" flipV="1">
            <a:off x="2307628" y="4791118"/>
            <a:ext cx="462444" cy="203791"/>
          </a:xfrm>
          <a:prstGeom prst="triangle">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8" name="Isosceles Triangle 67"/>
          <p:cNvSpPr/>
          <p:nvPr/>
        </p:nvSpPr>
        <p:spPr bwMode="auto">
          <a:xfrm rot="16200000" flipH="1" flipV="1">
            <a:off x="4112049" y="4791117"/>
            <a:ext cx="462444" cy="203791"/>
          </a:xfrm>
          <a:prstGeom prst="triangle">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rot="16200000">
            <a:off x="5722970" y="2085926"/>
            <a:ext cx="767054" cy="2715493"/>
          </a:xfrm>
          <a:prstGeom prst="rect">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91440"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App services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70" name="Rectangle 69"/>
          <p:cNvSpPr/>
          <p:nvPr/>
        </p:nvSpPr>
        <p:spPr bwMode="auto">
          <a:xfrm rot="16200000">
            <a:off x="5722970" y="2898396"/>
            <a:ext cx="767058" cy="2715495"/>
          </a:xfrm>
          <a:prstGeom prst="rect">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91440"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Data services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71" name="Rectangle 70"/>
          <p:cNvSpPr/>
          <p:nvPr/>
        </p:nvSpPr>
        <p:spPr bwMode="auto">
          <a:xfrm rot="16200000">
            <a:off x="5722973" y="3715425"/>
            <a:ext cx="767054" cy="2715494"/>
          </a:xfrm>
          <a:prstGeom prst="rect">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91440" rIns="91440"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Networking services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73" name="Isosceles Triangle 72"/>
          <p:cNvSpPr/>
          <p:nvPr/>
        </p:nvSpPr>
        <p:spPr bwMode="auto">
          <a:xfrm rot="5400000" flipV="1">
            <a:off x="7579652" y="4544715"/>
            <a:ext cx="462444" cy="203791"/>
          </a:xfrm>
          <a:prstGeom prst="triangle">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75" name="Rectangle 74"/>
          <p:cNvSpPr/>
          <p:nvPr/>
        </p:nvSpPr>
        <p:spPr>
          <a:xfrm>
            <a:off x="3014888" y="2301375"/>
            <a:ext cx="2025939" cy="313932"/>
          </a:xfrm>
          <a:prstGeom prst="rect">
            <a:avLst/>
          </a:prstGeom>
        </p:spPr>
        <p:txBody>
          <a:bodyPr wrap="none">
            <a:spAutoFit/>
          </a:bodyPr>
          <a:lstStyle/>
          <a:p>
            <a:pP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MICROSOFT AZURE</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76" name="Rectangle 75"/>
          <p:cNvSpPr/>
          <p:nvPr/>
        </p:nvSpPr>
        <p:spPr bwMode="auto">
          <a:xfrm>
            <a:off x="9390674" y="2118595"/>
            <a:ext cx="1921459" cy="3109537"/>
          </a:xfrm>
          <a:prstGeom prst="rect">
            <a:avLst/>
          </a:prstGeom>
          <a:solidFill>
            <a:schemeClr val="accent4"/>
          </a:solidFill>
          <a:ln w="25400" cap="flat" cmpd="sng" algn="ctr">
            <a:noFill/>
            <a:prstDash val="solid"/>
            <a:headEnd type="none" w="med" len="med"/>
            <a:tailEnd type="none" w="med" len="med"/>
          </a:ln>
          <a:effectLst/>
        </p:spPr>
        <p:txBody>
          <a:bodyPr vert="horz" wrap="square" lIns="279781" tIns="279781" rIns="93256" bIns="46628" numCol="1" rtlCol="0" anchor="t" anchorCtr="0" compatLnSpc="1">
            <a:prstTxWarp prst="textNoShape">
              <a:avLst/>
            </a:prstTxWarp>
          </a:bodyPr>
          <a:lstStyle/>
          <a:p>
            <a:pPr defTabSz="932290" fontAlgn="base">
              <a:lnSpc>
                <a:spcPct val="90000"/>
              </a:lnSpc>
              <a:spcBef>
                <a:spcPct val="0"/>
              </a:spcBef>
              <a:spcAft>
                <a:spcPct val="0"/>
              </a:spcAft>
              <a:defRPr/>
            </a:pPr>
            <a:endParaRPr lang="en-US" sz="3264" kern="0" spc="-51" dirty="0" err="1">
              <a:gradFill>
                <a:gsLst>
                  <a:gs pos="0">
                    <a:srgbClr val="FFFFFF"/>
                  </a:gs>
                  <a:gs pos="100000">
                    <a:srgbClr val="FFFFFF"/>
                  </a:gs>
                </a:gsLst>
                <a:lin ang="16200000" scaled="0"/>
              </a:gradFill>
              <a:latin typeface="Segoe UI Light"/>
            </a:endParaRPr>
          </a:p>
        </p:txBody>
      </p:sp>
      <p:sp>
        <p:nvSpPr>
          <p:cNvPr id="77" name="Rectangle 76"/>
          <p:cNvSpPr/>
          <p:nvPr/>
        </p:nvSpPr>
        <p:spPr>
          <a:xfrm>
            <a:off x="9468269" y="2301363"/>
            <a:ext cx="974947" cy="313932"/>
          </a:xfrm>
          <a:prstGeom prst="rect">
            <a:avLst/>
          </a:prstGeom>
        </p:spPr>
        <p:txBody>
          <a:bodyPr wrap="none">
            <a:spAutoFit/>
          </a:bodyPr>
          <a:lstStyle/>
          <a:p>
            <a:pP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DEVICES</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93" name="Rectangle 92"/>
          <p:cNvSpPr/>
          <p:nvPr/>
        </p:nvSpPr>
        <p:spPr bwMode="auto">
          <a:xfrm rot="16200000">
            <a:off x="8374219" y="2574154"/>
            <a:ext cx="736502" cy="170848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Notification Hubs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5" name="Isosceles Triangle 94"/>
          <p:cNvSpPr/>
          <p:nvPr/>
        </p:nvSpPr>
        <p:spPr bwMode="auto">
          <a:xfrm rot="16200000" flipH="1" flipV="1">
            <a:off x="9461555" y="3336375"/>
            <a:ext cx="462444" cy="203791"/>
          </a:xfrm>
          <a:prstGeom prst="triangl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6" name="Pentagon 95"/>
          <p:cNvSpPr/>
          <p:nvPr/>
        </p:nvSpPr>
        <p:spPr bwMode="auto">
          <a:xfrm>
            <a:off x="2606290" y="5601878"/>
            <a:ext cx="2225403" cy="405655"/>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solidFill>
                  <a:srgbClr val="67297A"/>
                </a:solidFill>
                <a:latin typeface="Segoe UI Light"/>
                <a:ea typeface="Segoe UI" pitchFamily="34" charset="0"/>
                <a:cs typeface="Segoe UI" pitchFamily="34" charset="0"/>
              </a:rPr>
              <a:t>Hybrid infrastructure</a:t>
            </a:r>
            <a:endParaRPr lang="en-US" sz="1600" dirty="0" smtClean="0">
              <a:solidFill>
                <a:srgbClr val="67297A"/>
              </a:solidFill>
              <a:latin typeface="Segoe UI Light"/>
              <a:ea typeface="Segoe UI" pitchFamily="34" charset="0"/>
              <a:cs typeface="Segoe UI" pitchFamily="34" charset="0"/>
            </a:endParaRPr>
          </a:p>
        </p:txBody>
      </p:sp>
      <p:sp>
        <p:nvSpPr>
          <p:cNvPr id="97" name="Pentagon 96"/>
          <p:cNvSpPr/>
          <p:nvPr/>
        </p:nvSpPr>
        <p:spPr bwMode="auto">
          <a:xfrm>
            <a:off x="4764198" y="5596329"/>
            <a:ext cx="2358925" cy="389118"/>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rgbClr val="67297A"/>
                </a:solidFill>
                <a:latin typeface="Segoe UI Light"/>
                <a:ea typeface="Segoe UI" pitchFamily="34" charset="0"/>
                <a:cs typeface="Segoe UI" pitchFamily="34" charset="0"/>
              </a:rPr>
              <a:t>Powerful services</a:t>
            </a:r>
          </a:p>
        </p:txBody>
      </p:sp>
      <p:sp>
        <p:nvSpPr>
          <p:cNvPr id="98" name="Pentagon 97"/>
          <p:cNvSpPr/>
          <p:nvPr/>
        </p:nvSpPr>
        <p:spPr bwMode="auto">
          <a:xfrm>
            <a:off x="7852000" y="5601878"/>
            <a:ext cx="2617334" cy="405655"/>
          </a:xfrm>
          <a:prstGeom prst="homePlate">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rgbClr val="67297A"/>
                </a:solidFill>
                <a:latin typeface="Segoe UI Light"/>
                <a:ea typeface="Segoe UI" pitchFamily="34" charset="0"/>
                <a:cs typeface="Segoe UI" pitchFamily="34" charset="0"/>
              </a:rPr>
              <a:t>Flexible app models</a:t>
            </a:r>
          </a:p>
        </p:txBody>
      </p:sp>
      <p:sp>
        <p:nvSpPr>
          <p:cNvPr id="72" name="Rectangle 71"/>
          <p:cNvSpPr/>
          <p:nvPr/>
        </p:nvSpPr>
        <p:spPr bwMode="auto">
          <a:xfrm rot="16200000">
            <a:off x="7941171" y="3801997"/>
            <a:ext cx="1593935" cy="1708486"/>
          </a:xfrm>
          <a:prstGeom prst="rect">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Compute</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74" name="Isosceles Triangle 73"/>
          <p:cNvSpPr/>
          <p:nvPr/>
        </p:nvSpPr>
        <p:spPr bwMode="auto">
          <a:xfrm rot="16200000" flipH="1" flipV="1">
            <a:off x="9457225" y="4544714"/>
            <a:ext cx="462444" cy="203791"/>
          </a:xfrm>
          <a:prstGeom prst="triangle">
            <a:avLst/>
          </a:prstGeom>
          <a:solidFill>
            <a:srgbClr val="4422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7"/>
          <p:cNvPicPr>
            <a:picLocks noChangeAspect="1"/>
          </p:cNvPicPr>
          <p:nvPr/>
        </p:nvPicPr>
        <p:blipFill>
          <a:blip r:embed="rId3"/>
          <a:stretch>
            <a:fillRect/>
          </a:stretch>
        </p:blipFill>
        <p:spPr>
          <a:xfrm>
            <a:off x="1496191" y="3745369"/>
            <a:ext cx="696318" cy="969458"/>
          </a:xfrm>
          <a:prstGeom prst="rect">
            <a:avLst/>
          </a:prstGeom>
        </p:spPr>
      </p:pic>
      <p:sp>
        <p:nvSpPr>
          <p:cNvPr id="31" name="Freeform 626"/>
          <p:cNvSpPr>
            <a:spLocks noChangeAspect="1" noEditPoints="1"/>
          </p:cNvSpPr>
          <p:nvPr/>
        </p:nvSpPr>
        <p:spPr bwMode="auto">
          <a:xfrm>
            <a:off x="9688694" y="3622681"/>
            <a:ext cx="1261029" cy="805693"/>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defTabSz="914187"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lumMod val="85000"/>
                  <a:lumOff val="15000"/>
                </a:schemeClr>
              </a:solidFill>
              <a:effectLst/>
              <a:uLnTx/>
              <a:uFillTx/>
            </a:endParaRPr>
          </a:p>
        </p:txBody>
      </p:sp>
      <p:grpSp>
        <p:nvGrpSpPr>
          <p:cNvPr id="4" name="Group 3"/>
          <p:cNvGrpSpPr/>
          <p:nvPr/>
        </p:nvGrpSpPr>
        <p:grpSpPr>
          <a:xfrm>
            <a:off x="10553400" y="3846341"/>
            <a:ext cx="451164" cy="726147"/>
            <a:chOff x="11771307" y="3974374"/>
            <a:chExt cx="371108" cy="597298"/>
          </a:xfrm>
        </p:grpSpPr>
        <p:sp>
          <p:nvSpPr>
            <p:cNvPr id="2" name="Rounded Rectangle 1"/>
            <p:cNvSpPr/>
            <p:nvPr/>
          </p:nvSpPr>
          <p:spPr bwMode="auto">
            <a:xfrm>
              <a:off x="11804791" y="3983503"/>
              <a:ext cx="320855" cy="574801"/>
            </a:xfrm>
            <a:prstGeom prst="roundRect">
              <a:avLst/>
            </a:prstGeom>
            <a:solidFill>
              <a:srgbClr val="FDB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138"/>
            <p:cNvSpPr>
              <a:spLocks noEditPoints="1"/>
            </p:cNvSpPr>
            <p:nvPr/>
          </p:nvSpPr>
          <p:spPr bwMode="auto">
            <a:xfrm>
              <a:off x="11771307" y="3974374"/>
              <a:ext cx="371108" cy="597298"/>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3247" tIns="46623" rIns="93247" bIns="46623" numCol="1" anchor="t" anchorCtr="0" compatLnSpc="1">
              <a:prstTxWarp prst="textNoShape">
                <a:avLst/>
              </a:prstTxWarp>
            </a:bodyPr>
            <a:lstStyle/>
            <a:p>
              <a:pPr marL="0" marR="0" lvl="0" indent="0" defTabSz="931979" eaLnBrk="1" fontAlgn="auto" latinLnBrk="0" hangingPunct="1">
                <a:lnSpc>
                  <a:spcPct val="100000"/>
                </a:lnSpc>
                <a:spcBef>
                  <a:spcPts val="0"/>
                </a:spcBef>
                <a:spcAft>
                  <a:spcPts val="0"/>
                </a:spcAft>
                <a:buClrTx/>
                <a:buSzTx/>
                <a:buFontTx/>
                <a:buNone/>
                <a:tabLst/>
                <a:defRPr/>
              </a:pPr>
              <a:endParaRPr kumimoji="0" lang="en-US" sz="1599" b="0" i="0" u="none" strike="noStrike" kern="0" cap="none" spc="0" normalizeH="0" baseline="0" noProof="0" dirty="0">
                <a:ln>
                  <a:noFill/>
                </a:ln>
                <a:solidFill>
                  <a:schemeClr val="tx1">
                    <a:lumMod val="85000"/>
                    <a:lumOff val="15000"/>
                  </a:schemeClr>
                </a:solidFill>
                <a:effectLst/>
                <a:uLnTx/>
                <a:uFillTx/>
              </a:endParaRPr>
            </a:p>
          </p:txBody>
        </p:sp>
      </p:grpSp>
    </p:spTree>
    <p:extLst>
      <p:ext uri="{BB962C8B-B14F-4D97-AF65-F5344CB8AC3E}">
        <p14:creationId xmlns:p14="http://schemas.microsoft.com/office/powerpoint/2010/main" val="572550833"/>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bwMode="auto">
          <a:xfrm>
            <a:off x="1041810" y="1371159"/>
            <a:ext cx="7757954" cy="2424986"/>
          </a:xfrm>
          <a:prstGeom prst="rect">
            <a:avLst/>
          </a:prstGeom>
          <a:solidFill>
            <a:schemeClr val="accent4"/>
          </a:solidFill>
          <a:ln w="25400" cap="flat" cmpd="sng" algn="ctr">
            <a:noFill/>
            <a:prstDash val="solid"/>
            <a:headEnd type="none" w="med" len="med"/>
            <a:tailEnd type="none" w="med" len="med"/>
          </a:ln>
          <a:effectLst/>
        </p:spPr>
        <p:txBody>
          <a:bodyPr vert="horz" wrap="square" lIns="279781" tIns="279781" rIns="93256" bIns="46628" numCol="1" rtlCol="0" anchor="t" anchorCtr="0" compatLnSpc="1">
            <a:prstTxWarp prst="textNoShape">
              <a:avLst/>
            </a:prstTxWarp>
          </a:bodyPr>
          <a:lstStyle/>
          <a:p>
            <a:pPr defTabSz="932290" fontAlgn="base">
              <a:lnSpc>
                <a:spcPct val="90000"/>
              </a:lnSpc>
              <a:spcBef>
                <a:spcPct val="0"/>
              </a:spcBef>
              <a:spcAft>
                <a:spcPct val="0"/>
              </a:spcAft>
            </a:pPr>
            <a:endParaRPr lang="en-US" sz="3264" kern="0" spc="-51" dirty="0">
              <a:gradFill>
                <a:gsLst>
                  <a:gs pos="0">
                    <a:srgbClr val="FFFFFF"/>
                  </a:gs>
                  <a:gs pos="100000">
                    <a:srgbClr val="FFFFFF"/>
                  </a:gs>
                </a:gsLst>
                <a:lin ang="16200000" scaled="0"/>
              </a:gradFill>
              <a:latin typeface="Segoe UI Light"/>
            </a:endParaRPr>
          </a:p>
        </p:txBody>
      </p:sp>
      <p:grpSp>
        <p:nvGrpSpPr>
          <p:cNvPr id="49" name="Group 5"/>
          <p:cNvGrpSpPr/>
          <p:nvPr/>
        </p:nvGrpSpPr>
        <p:grpSpPr>
          <a:xfrm>
            <a:off x="3974116" y="1613013"/>
            <a:ext cx="726932" cy="598650"/>
            <a:chOff x="1018907" y="1447658"/>
            <a:chExt cx="728662" cy="600075"/>
          </a:xfrm>
        </p:grpSpPr>
        <p:sp>
          <p:nvSpPr>
            <p:cNvPr id="50" name="Freeform 19"/>
            <p:cNvSpPr>
              <a:spLocks noEditPoints="1"/>
            </p:cNvSpPr>
            <p:nvPr/>
          </p:nvSpPr>
          <p:spPr bwMode="auto">
            <a:xfrm>
              <a:off x="1018907" y="1447658"/>
              <a:ext cx="728662" cy="600075"/>
            </a:xfrm>
            <a:custGeom>
              <a:avLst/>
              <a:gdLst>
                <a:gd name="T0" fmla="*/ 243 w 292"/>
                <a:gd name="T1" fmla="*/ 0 h 240"/>
                <a:gd name="T2" fmla="*/ 49 w 292"/>
                <a:gd name="T3" fmla="*/ 0 h 240"/>
                <a:gd name="T4" fmla="*/ 34 w 292"/>
                <a:gd name="T5" fmla="*/ 15 h 240"/>
                <a:gd name="T6" fmla="*/ 34 w 292"/>
                <a:gd name="T7" fmla="*/ 145 h 240"/>
                <a:gd name="T8" fmla="*/ 49 w 292"/>
                <a:gd name="T9" fmla="*/ 160 h 240"/>
                <a:gd name="T10" fmla="*/ 243 w 292"/>
                <a:gd name="T11" fmla="*/ 160 h 240"/>
                <a:gd name="T12" fmla="*/ 258 w 292"/>
                <a:gd name="T13" fmla="*/ 145 h 240"/>
                <a:gd name="T14" fmla="*/ 258 w 292"/>
                <a:gd name="T15" fmla="*/ 15 h 240"/>
                <a:gd name="T16" fmla="*/ 243 w 292"/>
                <a:gd name="T17" fmla="*/ 0 h 240"/>
                <a:gd name="T18" fmla="*/ 244 w 292"/>
                <a:gd name="T19" fmla="*/ 148 h 240"/>
                <a:gd name="T20" fmla="*/ 48 w 292"/>
                <a:gd name="T21" fmla="*/ 148 h 240"/>
                <a:gd name="T22" fmla="*/ 48 w 292"/>
                <a:gd name="T23" fmla="*/ 12 h 240"/>
                <a:gd name="T24" fmla="*/ 244 w 292"/>
                <a:gd name="T25" fmla="*/ 12 h 240"/>
                <a:gd name="T26" fmla="*/ 244 w 292"/>
                <a:gd name="T27" fmla="*/ 148 h 240"/>
                <a:gd name="T28" fmla="*/ 287 w 292"/>
                <a:gd name="T29" fmla="*/ 225 h 240"/>
                <a:gd name="T30" fmla="*/ 260 w 292"/>
                <a:gd name="T31" fmla="*/ 179 h 240"/>
                <a:gd name="T32" fmla="*/ 245 w 292"/>
                <a:gd name="T33" fmla="*/ 164 h 240"/>
                <a:gd name="T34" fmla="*/ 47 w 292"/>
                <a:gd name="T35" fmla="*/ 164 h 240"/>
                <a:gd name="T36" fmla="*/ 32 w 292"/>
                <a:gd name="T37" fmla="*/ 179 h 240"/>
                <a:gd name="T38" fmla="*/ 5 w 292"/>
                <a:gd name="T39" fmla="*/ 225 h 240"/>
                <a:gd name="T40" fmla="*/ 11 w 292"/>
                <a:gd name="T41" fmla="*/ 240 h 240"/>
                <a:gd name="T42" fmla="*/ 282 w 292"/>
                <a:gd name="T43" fmla="*/ 240 h 240"/>
                <a:gd name="T44" fmla="*/ 287 w 292"/>
                <a:gd name="T45" fmla="*/ 225 h 240"/>
                <a:gd name="T46" fmla="*/ 108 w 292"/>
                <a:gd name="T47" fmla="*/ 233 h 240"/>
                <a:gd name="T48" fmla="*/ 114 w 292"/>
                <a:gd name="T49" fmla="*/ 213 h 240"/>
                <a:gd name="T50" fmla="*/ 178 w 292"/>
                <a:gd name="T51" fmla="*/ 213 h 240"/>
                <a:gd name="T52" fmla="*/ 184 w 292"/>
                <a:gd name="T53" fmla="*/ 233 h 240"/>
                <a:gd name="T54" fmla="*/ 108 w 292"/>
                <a:gd name="T55" fmla="*/ 233 h 240"/>
                <a:gd name="T56" fmla="*/ 26 w 292"/>
                <a:gd name="T57" fmla="*/ 208 h 240"/>
                <a:gd name="T58" fmla="*/ 47 w 292"/>
                <a:gd name="T59" fmla="*/ 168 h 240"/>
                <a:gd name="T60" fmla="*/ 244 w 292"/>
                <a:gd name="T61" fmla="*/ 168 h 240"/>
                <a:gd name="T62" fmla="*/ 266 w 292"/>
                <a:gd name="T63" fmla="*/ 208 h 240"/>
                <a:gd name="T64" fmla="*/ 26 w 292"/>
                <a:gd name="T65" fmla="*/ 20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2" h="240">
                  <a:moveTo>
                    <a:pt x="243" y="0"/>
                  </a:moveTo>
                  <a:cubicBezTo>
                    <a:pt x="243" y="0"/>
                    <a:pt x="243" y="0"/>
                    <a:pt x="49" y="0"/>
                  </a:cubicBezTo>
                  <a:cubicBezTo>
                    <a:pt x="40" y="0"/>
                    <a:pt x="34" y="7"/>
                    <a:pt x="34" y="15"/>
                  </a:cubicBezTo>
                  <a:cubicBezTo>
                    <a:pt x="34" y="15"/>
                    <a:pt x="34" y="15"/>
                    <a:pt x="34" y="145"/>
                  </a:cubicBezTo>
                  <a:cubicBezTo>
                    <a:pt x="34" y="153"/>
                    <a:pt x="40" y="160"/>
                    <a:pt x="49" y="160"/>
                  </a:cubicBezTo>
                  <a:cubicBezTo>
                    <a:pt x="49" y="160"/>
                    <a:pt x="49" y="160"/>
                    <a:pt x="243" y="160"/>
                  </a:cubicBezTo>
                  <a:cubicBezTo>
                    <a:pt x="251" y="160"/>
                    <a:pt x="258" y="153"/>
                    <a:pt x="258" y="145"/>
                  </a:cubicBezTo>
                  <a:cubicBezTo>
                    <a:pt x="258" y="15"/>
                    <a:pt x="258" y="15"/>
                    <a:pt x="258" y="15"/>
                  </a:cubicBezTo>
                  <a:cubicBezTo>
                    <a:pt x="258" y="7"/>
                    <a:pt x="251" y="0"/>
                    <a:pt x="243" y="0"/>
                  </a:cubicBezTo>
                  <a:close/>
                  <a:moveTo>
                    <a:pt x="244" y="148"/>
                  </a:moveTo>
                  <a:cubicBezTo>
                    <a:pt x="48" y="148"/>
                    <a:pt x="48" y="148"/>
                    <a:pt x="48" y="148"/>
                  </a:cubicBezTo>
                  <a:cubicBezTo>
                    <a:pt x="48" y="12"/>
                    <a:pt x="48" y="12"/>
                    <a:pt x="48" y="12"/>
                  </a:cubicBezTo>
                  <a:cubicBezTo>
                    <a:pt x="244" y="12"/>
                    <a:pt x="244" y="12"/>
                    <a:pt x="244" y="12"/>
                  </a:cubicBezTo>
                  <a:lnTo>
                    <a:pt x="244" y="148"/>
                  </a:lnTo>
                  <a:close/>
                  <a:moveTo>
                    <a:pt x="287" y="225"/>
                  </a:moveTo>
                  <a:cubicBezTo>
                    <a:pt x="260" y="179"/>
                    <a:pt x="260" y="179"/>
                    <a:pt x="260" y="179"/>
                  </a:cubicBezTo>
                  <a:cubicBezTo>
                    <a:pt x="257" y="173"/>
                    <a:pt x="254" y="164"/>
                    <a:pt x="245" y="164"/>
                  </a:cubicBezTo>
                  <a:cubicBezTo>
                    <a:pt x="245" y="164"/>
                    <a:pt x="245" y="164"/>
                    <a:pt x="47" y="164"/>
                  </a:cubicBezTo>
                  <a:cubicBezTo>
                    <a:pt x="38" y="164"/>
                    <a:pt x="36" y="174"/>
                    <a:pt x="32" y="179"/>
                  </a:cubicBezTo>
                  <a:cubicBezTo>
                    <a:pt x="32" y="179"/>
                    <a:pt x="32" y="179"/>
                    <a:pt x="5" y="225"/>
                  </a:cubicBezTo>
                  <a:cubicBezTo>
                    <a:pt x="0" y="232"/>
                    <a:pt x="2" y="240"/>
                    <a:pt x="11" y="240"/>
                  </a:cubicBezTo>
                  <a:cubicBezTo>
                    <a:pt x="11" y="240"/>
                    <a:pt x="11" y="240"/>
                    <a:pt x="282" y="240"/>
                  </a:cubicBezTo>
                  <a:cubicBezTo>
                    <a:pt x="290" y="240"/>
                    <a:pt x="292" y="231"/>
                    <a:pt x="287" y="225"/>
                  </a:cubicBezTo>
                  <a:close/>
                  <a:moveTo>
                    <a:pt x="108" y="233"/>
                  </a:moveTo>
                  <a:cubicBezTo>
                    <a:pt x="114" y="213"/>
                    <a:pt x="114" y="213"/>
                    <a:pt x="114" y="213"/>
                  </a:cubicBezTo>
                  <a:cubicBezTo>
                    <a:pt x="178" y="213"/>
                    <a:pt x="178" y="213"/>
                    <a:pt x="178" y="213"/>
                  </a:cubicBezTo>
                  <a:cubicBezTo>
                    <a:pt x="184" y="233"/>
                    <a:pt x="184" y="233"/>
                    <a:pt x="184" y="233"/>
                  </a:cubicBezTo>
                  <a:lnTo>
                    <a:pt x="108" y="233"/>
                  </a:lnTo>
                  <a:close/>
                  <a:moveTo>
                    <a:pt x="26" y="208"/>
                  </a:moveTo>
                  <a:cubicBezTo>
                    <a:pt x="47" y="168"/>
                    <a:pt x="47" y="168"/>
                    <a:pt x="47" y="168"/>
                  </a:cubicBezTo>
                  <a:cubicBezTo>
                    <a:pt x="244" y="168"/>
                    <a:pt x="244" y="168"/>
                    <a:pt x="244" y="168"/>
                  </a:cubicBezTo>
                  <a:cubicBezTo>
                    <a:pt x="266" y="208"/>
                    <a:pt x="266" y="208"/>
                    <a:pt x="266" y="208"/>
                  </a:cubicBezTo>
                  <a:lnTo>
                    <a:pt x="26" y="208"/>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pPr defTabSz="932376"/>
              <a:endParaRPr lang="en-US" sz="1734">
                <a:solidFill>
                  <a:srgbClr val="000000"/>
                </a:solidFill>
              </a:endParaRPr>
            </a:p>
          </p:txBody>
        </p:sp>
        <p:sp>
          <p:nvSpPr>
            <p:cNvPr id="52" name="Freeform 7"/>
            <p:cNvSpPr>
              <a:spLocks noEditPoints="1"/>
            </p:cNvSpPr>
            <p:nvPr/>
          </p:nvSpPr>
          <p:spPr bwMode="auto">
            <a:xfrm>
              <a:off x="1303359" y="1558926"/>
              <a:ext cx="159758" cy="16222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54" name="Group 12"/>
          <p:cNvGrpSpPr/>
          <p:nvPr/>
        </p:nvGrpSpPr>
        <p:grpSpPr>
          <a:xfrm>
            <a:off x="2976462" y="1605575"/>
            <a:ext cx="319981" cy="613527"/>
            <a:chOff x="2859921" y="1440201"/>
            <a:chExt cx="320742" cy="614988"/>
          </a:xfrm>
        </p:grpSpPr>
        <p:sp>
          <p:nvSpPr>
            <p:cNvPr id="55" name="Freeform 5"/>
            <p:cNvSpPr>
              <a:spLocks noChangeAspect="1" noEditPoints="1"/>
            </p:cNvSpPr>
            <p:nvPr/>
          </p:nvSpPr>
          <p:spPr bwMode="auto">
            <a:xfrm>
              <a:off x="2859921" y="1440201"/>
              <a:ext cx="320742" cy="614988"/>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sp>
          <p:nvSpPr>
            <p:cNvPr id="60" name="Freeform 15"/>
            <p:cNvSpPr>
              <a:spLocks noEditPoints="1"/>
            </p:cNvSpPr>
            <p:nvPr/>
          </p:nvSpPr>
          <p:spPr bwMode="auto">
            <a:xfrm>
              <a:off x="2940413" y="1639897"/>
              <a:ext cx="159758" cy="16222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61" name="Group 19"/>
          <p:cNvGrpSpPr/>
          <p:nvPr/>
        </p:nvGrpSpPr>
        <p:grpSpPr>
          <a:xfrm>
            <a:off x="1591297" y="1662810"/>
            <a:ext cx="707492" cy="499056"/>
            <a:chOff x="4293014" y="1497574"/>
            <a:chExt cx="709176" cy="500244"/>
          </a:xfrm>
        </p:grpSpPr>
        <p:sp>
          <p:nvSpPr>
            <p:cNvPr id="62" name="Rounded Rectangle 6"/>
            <p:cNvSpPr>
              <a:spLocks noChangeAspect="1"/>
            </p:cNvSpPr>
            <p:nvPr/>
          </p:nvSpPr>
          <p:spPr bwMode="black">
            <a:xfrm rot="16200000">
              <a:off x="4397480" y="1393108"/>
              <a:ext cx="500244" cy="709176"/>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3940" tIns="41970" rIns="83940" bIns="41970" numCol="1" rtlCol="0" anchor="ctr" anchorCtr="0" compatLnSpc="1">
              <a:prstTxWarp prst="textNoShape">
                <a:avLst/>
              </a:prstTxWarp>
            </a:bodyPr>
            <a:lstStyle/>
            <a:p>
              <a:pPr defTabSz="755481"/>
              <a:endParaRPr lang="en-US" sz="1836" spc="-124" dirty="0">
                <a:solidFill>
                  <a:srgbClr val="000000">
                    <a:lumMod val="50000"/>
                  </a:srgbClr>
                </a:solidFill>
                <a:latin typeface="Segoe Light" pitchFamily="34" charset="0"/>
              </a:endParaRPr>
            </a:p>
          </p:txBody>
        </p:sp>
        <p:sp>
          <p:nvSpPr>
            <p:cNvPr id="63" name="Freeform 21"/>
            <p:cNvSpPr>
              <a:spLocks noEditPoints="1"/>
            </p:cNvSpPr>
            <p:nvPr/>
          </p:nvSpPr>
          <p:spPr bwMode="auto">
            <a:xfrm>
              <a:off x="4567723" y="1666583"/>
              <a:ext cx="159758" cy="162226"/>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p>
              <a:endParaRPr lang="en-US" sz="1836">
                <a:solidFill>
                  <a:srgbClr val="000000"/>
                </a:solidFill>
              </a:endParaRPr>
            </a:p>
          </p:txBody>
        </p:sp>
      </p:grpSp>
      <p:grpSp>
        <p:nvGrpSpPr>
          <p:cNvPr id="64" name="Group 25"/>
          <p:cNvGrpSpPr/>
          <p:nvPr/>
        </p:nvGrpSpPr>
        <p:grpSpPr>
          <a:xfrm>
            <a:off x="5378721" y="1668533"/>
            <a:ext cx="691263" cy="487610"/>
            <a:chOff x="5494783" y="1638578"/>
            <a:chExt cx="638745" cy="450563"/>
          </a:xfrm>
          <a:solidFill>
            <a:schemeClr val="bg1"/>
          </a:solidFill>
        </p:grpSpPr>
        <p:sp>
          <p:nvSpPr>
            <p:cNvPr id="65"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970" rIns="83940" bIns="41970" numCol="1" rtlCol="0" anchor="ctr" anchorCtr="0" compatLnSpc="1">
              <a:prstTxWarp prst="textNoShape">
                <a:avLst/>
              </a:prstTxWarp>
            </a:bodyPr>
            <a:lstStyle/>
            <a:p>
              <a:pPr algn="ctr" defTabSz="755481"/>
              <a:endParaRPr lang="en-US" sz="1836" spc="-124" dirty="0">
                <a:solidFill>
                  <a:srgbClr val="FFFFFF"/>
                </a:solidFill>
              </a:endParaRPr>
            </a:p>
          </p:txBody>
        </p:sp>
        <p:grpSp>
          <p:nvGrpSpPr>
            <p:cNvPr id="66" name="Group 23"/>
            <p:cNvGrpSpPr>
              <a:grpSpLocks noChangeAspect="1"/>
            </p:cNvGrpSpPr>
            <p:nvPr/>
          </p:nvGrpSpPr>
          <p:grpSpPr bwMode="auto">
            <a:xfrm>
              <a:off x="5714075" y="1750893"/>
              <a:ext cx="200160" cy="225932"/>
              <a:chOff x="3485" y="1766"/>
              <a:chExt cx="699" cy="789"/>
            </a:xfrm>
            <a:grpFill/>
          </p:grpSpPr>
          <p:sp>
            <p:nvSpPr>
              <p:cNvPr id="67" name="Freeform 24"/>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grpFill/>
              <a:ln>
                <a:noFill/>
              </a:ln>
              <a:extLst/>
            </p:spPr>
            <p:txBody>
              <a:bodyPr vert="horz" wrap="square" lIns="93260" tIns="46630" rIns="93260" bIns="46630" numCol="1" anchor="t" anchorCtr="0" compatLnSpc="1">
                <a:prstTxWarp prst="textNoShape">
                  <a:avLst/>
                </a:prstTxWarp>
              </a:bodyPr>
              <a:lstStyle/>
              <a:p>
                <a:pPr defTabSz="932559"/>
                <a:endParaRPr lang="en-US" sz="1836">
                  <a:solidFill>
                    <a:srgbClr val="FFFFFF"/>
                  </a:solidFill>
                </a:endParaRPr>
              </a:p>
            </p:txBody>
          </p:sp>
          <p:sp>
            <p:nvSpPr>
              <p:cNvPr id="68" name="Freeform 25"/>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grpFill/>
              <a:ln>
                <a:noFill/>
              </a:ln>
              <a:extLst/>
            </p:spPr>
            <p:txBody>
              <a:bodyPr vert="horz" wrap="square" lIns="93260" tIns="46630" rIns="93260" bIns="46630" numCol="1" anchor="t" anchorCtr="0" compatLnSpc="1">
                <a:prstTxWarp prst="textNoShape">
                  <a:avLst/>
                </a:prstTxWarp>
              </a:bodyPr>
              <a:lstStyle/>
              <a:p>
                <a:pPr defTabSz="932559"/>
                <a:endParaRPr lang="en-US" sz="1836">
                  <a:solidFill>
                    <a:srgbClr val="FFFFFF"/>
                  </a:solidFill>
                </a:endParaRPr>
              </a:p>
            </p:txBody>
          </p:sp>
        </p:grpSp>
      </p:grpSp>
      <p:grpSp>
        <p:nvGrpSpPr>
          <p:cNvPr id="69" name="Group 35"/>
          <p:cNvGrpSpPr/>
          <p:nvPr/>
        </p:nvGrpSpPr>
        <p:grpSpPr>
          <a:xfrm>
            <a:off x="6747657" y="1591728"/>
            <a:ext cx="383820" cy="641221"/>
            <a:chOff x="6721853" y="1577749"/>
            <a:chExt cx="342518" cy="572221"/>
          </a:xfrm>
          <a:solidFill>
            <a:schemeClr val="bg1"/>
          </a:solidFill>
        </p:grpSpPr>
        <p:sp>
          <p:nvSpPr>
            <p:cNvPr id="70"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grpFill/>
            <a:ln>
              <a:noFill/>
            </a:ln>
          </p:spPr>
          <p:txBody>
            <a:bodyPr vert="horz" wrap="square" lIns="93260" tIns="46630" rIns="93260" bIns="46630" numCol="1" anchor="t" anchorCtr="0" compatLnSpc="1">
              <a:prstTxWarp prst="textNoShape">
                <a:avLst/>
              </a:prstTxWarp>
            </a:bodyPr>
            <a:lstStyle/>
            <a:p>
              <a:pPr defTabSz="932559"/>
              <a:endParaRPr lang="en-US" sz="1836">
                <a:solidFill>
                  <a:srgbClr val="FFFFFF"/>
                </a:solidFill>
              </a:endParaRPr>
            </a:p>
          </p:txBody>
        </p:sp>
        <p:pic>
          <p:nvPicPr>
            <p:cNvPr id="71" name="Picture 14"/>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6814155" y="1731825"/>
              <a:ext cx="173616" cy="203108"/>
            </a:xfrm>
            <a:prstGeom prst="rect">
              <a:avLst/>
            </a:prstGeom>
            <a:noFill/>
            <a:ln w="9525">
              <a:no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72" name="Group 41"/>
          <p:cNvGrpSpPr/>
          <p:nvPr/>
        </p:nvGrpSpPr>
        <p:grpSpPr>
          <a:xfrm>
            <a:off x="7809149" y="1661961"/>
            <a:ext cx="709897" cy="500754"/>
            <a:chOff x="10245602" y="2050540"/>
            <a:chExt cx="624790" cy="440720"/>
          </a:xfrm>
        </p:grpSpPr>
        <p:sp>
          <p:nvSpPr>
            <p:cNvPr id="73" name="Rounded Rectangle 6"/>
            <p:cNvSpPr/>
            <p:nvPr/>
          </p:nvSpPr>
          <p:spPr bwMode="black">
            <a:xfrm rot="16200000">
              <a:off x="10337637" y="1958505"/>
              <a:ext cx="440720" cy="624790"/>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970" rIns="83940" bIns="41970" numCol="1" rtlCol="0" anchor="ctr" anchorCtr="0" compatLnSpc="1">
              <a:prstTxWarp prst="textNoShape">
                <a:avLst/>
              </a:prstTxWarp>
            </a:bodyPr>
            <a:lstStyle/>
            <a:p>
              <a:pPr algn="ctr" defTabSz="755481"/>
              <a:endParaRPr lang="en-US" sz="1836" spc="-124" dirty="0">
                <a:solidFill>
                  <a:srgbClr val="FFFFFF"/>
                </a:solidFill>
              </a:endParaRPr>
            </a:p>
          </p:txBody>
        </p:sp>
        <p:pic>
          <p:nvPicPr>
            <p:cNvPr id="74" name="Picture 14"/>
            <p:cNvPicPr>
              <a:picLocks noChangeAspect="1" noChangeArrowheads="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10473085" y="2163904"/>
              <a:ext cx="169823" cy="198671"/>
            </a:xfrm>
            <a:prstGeom prst="rect">
              <a:avLst/>
            </a:prstGeom>
            <a:noFill/>
            <a:ln w="9525">
              <a:no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pic>
      </p:grpSp>
      <p:sp>
        <p:nvSpPr>
          <p:cNvPr id="75" name="Rectangle 74"/>
          <p:cNvSpPr/>
          <p:nvPr/>
        </p:nvSpPr>
        <p:spPr bwMode="auto">
          <a:xfrm>
            <a:off x="1041810" y="3852210"/>
            <a:ext cx="7757954" cy="2948278"/>
          </a:xfrm>
          <a:prstGeom prst="rect">
            <a:avLst/>
          </a:prstGeom>
          <a:solidFill>
            <a:schemeClr val="accent3">
              <a:lumMod val="75000"/>
            </a:schemeClr>
          </a:solidFill>
          <a:ln w="25400" cap="flat" cmpd="sng" algn="ctr">
            <a:noFill/>
            <a:prstDash val="solid"/>
            <a:headEnd type="none" w="med" len="med"/>
            <a:tailEnd type="none" w="med" len="med"/>
          </a:ln>
          <a:effectLst/>
        </p:spPr>
        <p:txBody>
          <a:bodyPr vert="horz" wrap="square" lIns="279781" tIns="279781" rIns="93256" bIns="46628" numCol="1" rtlCol="0" anchor="t" anchorCtr="0" compatLnSpc="1">
            <a:prstTxWarp prst="textNoShape">
              <a:avLst/>
            </a:prstTxWarp>
          </a:bodyPr>
          <a:lstStyle/>
          <a:p>
            <a:pPr defTabSz="932290" fontAlgn="base">
              <a:lnSpc>
                <a:spcPct val="90000"/>
              </a:lnSpc>
              <a:spcBef>
                <a:spcPct val="0"/>
              </a:spcBef>
              <a:spcAft>
                <a:spcPct val="0"/>
              </a:spcAft>
              <a:defRPr/>
            </a:pPr>
            <a:endParaRPr lang="en-US" sz="3264" kern="0" spc="-51" dirty="0" err="1">
              <a:gradFill>
                <a:gsLst>
                  <a:gs pos="0">
                    <a:srgbClr val="FFFFFF"/>
                  </a:gs>
                  <a:gs pos="100000">
                    <a:srgbClr val="FFFFFF"/>
                  </a:gs>
                </a:gsLst>
                <a:lin ang="16200000" scaled="0"/>
              </a:gradFill>
              <a:latin typeface="Segoe UI Light"/>
            </a:endParaRPr>
          </a:p>
        </p:txBody>
      </p:sp>
      <p:sp>
        <p:nvSpPr>
          <p:cNvPr id="77" name="Rectangle 76"/>
          <p:cNvSpPr/>
          <p:nvPr/>
        </p:nvSpPr>
        <p:spPr bwMode="auto">
          <a:xfrm>
            <a:off x="8845916" y="1371158"/>
            <a:ext cx="3330336" cy="4732471"/>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46083" tIns="149217" rIns="186521" bIns="149217" numCol="1" spcCol="0" rtlCol="0" fromWordArt="0" anchor="ctr" anchorCtr="0" forceAA="0" compatLnSpc="1">
            <a:prstTxWarp prst="textNoShape">
              <a:avLst/>
            </a:prstTxWarp>
            <a:noAutofit/>
          </a:bodyPr>
          <a:lstStyle/>
          <a:p>
            <a:pPr defTabSz="932290" fontAlgn="base">
              <a:lnSpc>
                <a:spcPct val="90000"/>
              </a:lnSpc>
              <a:spcBef>
                <a:spcPct val="0"/>
              </a:spcBef>
              <a:spcAft>
                <a:spcPct val="0"/>
              </a:spcAft>
              <a:defRPr/>
            </a:pPr>
            <a:endParaRPr lang="en-US" sz="2040" kern="0" spc="-51" dirty="0">
              <a:gradFill>
                <a:gsLst>
                  <a:gs pos="0">
                    <a:srgbClr val="FFFFFF"/>
                  </a:gs>
                  <a:gs pos="100000">
                    <a:srgbClr val="FFFFFF"/>
                  </a:gs>
                </a:gsLst>
                <a:lin ang="5400000" scaled="0"/>
              </a:gradFill>
            </a:endParaRPr>
          </a:p>
        </p:txBody>
      </p:sp>
      <p:sp>
        <p:nvSpPr>
          <p:cNvPr id="79" name="Rectangle 78"/>
          <p:cNvSpPr/>
          <p:nvPr/>
        </p:nvSpPr>
        <p:spPr>
          <a:xfrm>
            <a:off x="2155255" y="2336330"/>
            <a:ext cx="1962396" cy="313932"/>
          </a:xfrm>
          <a:prstGeom prst="rect">
            <a:avLst/>
          </a:prstGeom>
        </p:spPr>
        <p:txBody>
          <a:bodyPr wrap="none">
            <a:spAutoFit/>
          </a:bodyPr>
          <a:lstStyle/>
          <a:p>
            <a:pPr algn="ctr"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RICH EXPERIENCES</a:t>
            </a:r>
          </a:p>
        </p:txBody>
      </p:sp>
      <p:sp>
        <p:nvSpPr>
          <p:cNvPr id="80" name="Rectangle 79"/>
          <p:cNvSpPr/>
          <p:nvPr/>
        </p:nvSpPr>
        <p:spPr>
          <a:xfrm>
            <a:off x="5821689" y="2331983"/>
            <a:ext cx="2235755" cy="313932"/>
          </a:xfrm>
          <a:prstGeom prst="rect">
            <a:avLst/>
          </a:prstGeom>
        </p:spPr>
        <p:txBody>
          <a:bodyPr wrap="square">
            <a:spAutoFit/>
          </a:bodyPr>
          <a:lstStyle/>
          <a:p>
            <a:pPr algn="ctr"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BREADTH OF DEVICES</a:t>
            </a:r>
          </a:p>
        </p:txBody>
      </p:sp>
      <p:sp>
        <p:nvSpPr>
          <p:cNvPr id="81" name="Chevron 80"/>
          <p:cNvSpPr/>
          <p:nvPr/>
        </p:nvSpPr>
        <p:spPr bwMode="auto">
          <a:xfrm>
            <a:off x="1411492" y="2739352"/>
            <a:ext cx="7018590" cy="424752"/>
          </a:xfrm>
          <a:prstGeom prst="chevron">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Semilight" panose="020B0402040204020203" pitchFamily="34" charset="0"/>
              </a:rPr>
              <a:t>Native development extended to any device</a:t>
            </a:r>
            <a:endPar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82" name="Chevron 81"/>
          <p:cNvSpPr/>
          <p:nvPr/>
        </p:nvSpPr>
        <p:spPr bwMode="auto">
          <a:xfrm flipH="1">
            <a:off x="1424799" y="3258830"/>
            <a:ext cx="6991975" cy="424752"/>
          </a:xfrm>
          <a:prstGeom prst="chevron">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Web </a:t>
            </a:r>
            <a:r>
              <a:rPr lang="en-US" sz="1600" dirty="0" smtClean="0">
                <a:gradFill>
                  <a:gsLst>
                    <a:gs pos="0">
                      <a:srgbClr val="FFFFFF"/>
                    </a:gs>
                    <a:gs pos="100000">
                      <a:srgbClr val="FFFFFF"/>
                    </a:gs>
                  </a:gsLst>
                  <a:lin ang="5400000" scaled="0"/>
                </a:gradFill>
                <a:ea typeface="Segoe UI" pitchFamily="34" charset="0"/>
                <a:cs typeface="Segoe UI Semilight" panose="020B0402040204020203" pitchFamily="34" charset="0"/>
              </a:rPr>
              <a:t>development tailored to device apps</a:t>
            </a:r>
            <a:endPar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83" name="Rectangle 82"/>
          <p:cNvSpPr/>
          <p:nvPr/>
        </p:nvSpPr>
        <p:spPr>
          <a:xfrm>
            <a:off x="1168349" y="5370950"/>
            <a:ext cx="1329146" cy="535531"/>
          </a:xfrm>
          <a:prstGeom prst="rect">
            <a:avLst/>
          </a:prstGeom>
        </p:spPr>
        <p:txBody>
          <a:bodyPr wrap="none">
            <a:spAutoFit/>
          </a:bodyPr>
          <a:lstStyle/>
          <a:p>
            <a:pP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MICROSOFT</a:t>
            </a:r>
          </a:p>
          <a:p>
            <a:pP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4" name="Rectangle 83"/>
          <p:cNvSpPr/>
          <p:nvPr/>
        </p:nvSpPr>
        <p:spPr>
          <a:xfrm>
            <a:off x="1114820" y="6157005"/>
            <a:ext cx="1572738" cy="535531"/>
          </a:xfrm>
          <a:prstGeom prst="rect">
            <a:avLst/>
          </a:prstGeom>
        </p:spPr>
        <p:txBody>
          <a:bodyPr wrap="none">
            <a:spAutoFit/>
          </a:bodyPr>
          <a:lstStyle/>
          <a:p>
            <a:pP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ON-PREMISES</a:t>
            </a:r>
          </a:p>
          <a:p>
            <a:pP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APPLICATIONS</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9" name="Rectangle 88"/>
          <p:cNvSpPr/>
          <p:nvPr/>
        </p:nvSpPr>
        <p:spPr bwMode="auto">
          <a:xfrm rot="16200000">
            <a:off x="5336111" y="3118060"/>
            <a:ext cx="443115" cy="58106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Hybrid infrastructure</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1" name="Rectangle 90"/>
          <p:cNvSpPr/>
          <p:nvPr/>
        </p:nvSpPr>
        <p:spPr bwMode="auto">
          <a:xfrm rot="16200000">
            <a:off x="5213141" y="2234100"/>
            <a:ext cx="689054" cy="58106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Powerful services</a:t>
            </a:r>
          </a:p>
        </p:txBody>
      </p:sp>
      <p:sp>
        <p:nvSpPr>
          <p:cNvPr id="157" name="Rectangle 156"/>
          <p:cNvSpPr/>
          <p:nvPr/>
        </p:nvSpPr>
        <p:spPr>
          <a:xfrm>
            <a:off x="8845916" y="6075998"/>
            <a:ext cx="3330336" cy="723259"/>
          </a:xfrm>
          <a:prstGeom prst="rect">
            <a:avLst/>
          </a:prstGeom>
          <a:solidFill>
            <a:schemeClr val="accent6"/>
          </a:solidFill>
        </p:spPr>
        <p:txBody>
          <a:bodyPr wrap="square" anchor="ctr">
            <a:noAutofit/>
          </a:bodyPr>
          <a:lstStyle/>
          <a:p>
            <a:pPr algn="ct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TOOLS </a:t>
            </a:r>
            <a:b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SERVICES</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58" name="Rectangle 157"/>
          <p:cNvSpPr/>
          <p:nvPr/>
        </p:nvSpPr>
        <p:spPr bwMode="auto">
          <a:xfrm rot="10800000">
            <a:off x="274639" y="1371157"/>
            <a:ext cx="767170" cy="2424983"/>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MULTI-DEVICE DEVELOPMENT</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59" name="Rectangle 158"/>
          <p:cNvSpPr/>
          <p:nvPr/>
        </p:nvSpPr>
        <p:spPr bwMode="auto">
          <a:xfrm rot="10800000">
            <a:off x="274640" y="3852034"/>
            <a:ext cx="767170" cy="294727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1600" dirty="0" smtClea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CLOUD SERVICES</a:t>
            </a:r>
            <a:endPar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60" name="Group 9"/>
          <p:cNvGrpSpPr/>
          <p:nvPr/>
        </p:nvGrpSpPr>
        <p:grpSpPr>
          <a:xfrm flipH="1">
            <a:off x="9910028" y="3949839"/>
            <a:ext cx="1179634" cy="998170"/>
            <a:chOff x="1282094" y="2530296"/>
            <a:chExt cx="1683001" cy="1424104"/>
          </a:xfrm>
          <a:solidFill>
            <a:srgbClr val="E2D2E6"/>
          </a:solidFill>
        </p:grpSpPr>
        <p:sp>
          <p:nvSpPr>
            <p:cNvPr id="161" name="Donut 326"/>
            <p:cNvSpPr/>
            <p:nvPr/>
          </p:nvSpPr>
          <p:spPr bwMode="auto">
            <a:xfrm>
              <a:off x="1412902" y="2530296"/>
              <a:ext cx="1424104" cy="1424104"/>
            </a:xfrm>
            <a:prstGeom prst="donut">
              <a:avLst>
                <a:gd name="adj" fmla="val 597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Isosceles Triangle 328"/>
            <p:cNvSpPr/>
            <p:nvPr/>
          </p:nvSpPr>
          <p:spPr bwMode="auto">
            <a:xfrm>
              <a:off x="1302516" y="2962762"/>
              <a:ext cx="343183" cy="29584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Isosceles Triangle 328"/>
            <p:cNvSpPr/>
            <p:nvPr/>
          </p:nvSpPr>
          <p:spPr bwMode="auto">
            <a:xfrm>
              <a:off x="1282094" y="3085902"/>
              <a:ext cx="343184" cy="29584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Isosceles Triangle 331"/>
            <p:cNvSpPr/>
            <p:nvPr/>
          </p:nvSpPr>
          <p:spPr bwMode="auto">
            <a:xfrm rot="10800000">
              <a:off x="2621906" y="3203354"/>
              <a:ext cx="343183" cy="295848"/>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Isosceles Triangle 331"/>
            <p:cNvSpPr/>
            <p:nvPr/>
          </p:nvSpPr>
          <p:spPr bwMode="auto">
            <a:xfrm rot="10800000">
              <a:off x="2621912" y="3067055"/>
              <a:ext cx="343183" cy="29584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66" name="Rectangle 165"/>
          <p:cNvSpPr/>
          <p:nvPr/>
        </p:nvSpPr>
        <p:spPr bwMode="auto">
          <a:xfrm rot="16200000">
            <a:off x="9419923" y="3278751"/>
            <a:ext cx="575987" cy="1170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Semilight" panose="020B0402040204020203" pitchFamily="34" charset="0"/>
              </a:rPr>
              <a:t>Agile</a:t>
            </a:r>
          </a:p>
          <a:p>
            <a:pPr algn="ctr" defTabSz="951028"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Semilight" panose="020B0402040204020203" pitchFamily="34" charset="0"/>
              </a:rPr>
              <a:t>Planning</a:t>
            </a:r>
            <a:endPar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67" name="Rectangle 166"/>
          <p:cNvSpPr/>
          <p:nvPr/>
        </p:nvSpPr>
        <p:spPr bwMode="auto">
          <a:xfrm rot="16200000">
            <a:off x="9424786" y="4490552"/>
            <a:ext cx="575987" cy="11709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Semilight" panose="020B0402040204020203" pitchFamily="34" charset="0"/>
              </a:rPr>
              <a:t>Develop</a:t>
            </a:r>
          </a:p>
          <a:p>
            <a:pPr algn="ctr" defTabSz="951028"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Semilight" panose="020B0402040204020203" pitchFamily="34" charset="0"/>
              </a:rPr>
              <a:t>Test</a:t>
            </a:r>
          </a:p>
        </p:txBody>
      </p:sp>
      <p:sp>
        <p:nvSpPr>
          <p:cNvPr id="168" name="Rectangle 167"/>
          <p:cNvSpPr/>
          <p:nvPr/>
        </p:nvSpPr>
        <p:spPr bwMode="auto">
          <a:xfrm rot="16200000">
            <a:off x="10890248" y="4490553"/>
            <a:ext cx="575987" cy="1170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Semilight" panose="020B0402040204020203" pitchFamily="34" charset="0"/>
              </a:rPr>
              <a:t>Release</a:t>
            </a:r>
            <a:endPar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69" name="Rectangle 168"/>
          <p:cNvSpPr/>
          <p:nvPr/>
        </p:nvSpPr>
        <p:spPr bwMode="auto">
          <a:xfrm rot="16200000">
            <a:off x="10922171" y="3275157"/>
            <a:ext cx="575987" cy="11709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Semilight" panose="020B0402040204020203" pitchFamily="34" charset="0"/>
              </a:rPr>
              <a:t>Monitoring</a:t>
            </a:r>
            <a:endParaRPr lang="en-US" sz="1200"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72" name="Isosceles Triangle 171"/>
          <p:cNvSpPr/>
          <p:nvPr/>
        </p:nvSpPr>
        <p:spPr bwMode="auto">
          <a:xfrm>
            <a:off x="5476331" y="5696071"/>
            <a:ext cx="281940" cy="12424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Isosceles Triangle 173"/>
          <p:cNvSpPr/>
          <p:nvPr/>
        </p:nvSpPr>
        <p:spPr bwMode="auto">
          <a:xfrm flipV="1">
            <a:off x="5476331" y="6245505"/>
            <a:ext cx="281940" cy="12424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rot="16200000">
            <a:off x="5336112" y="1385945"/>
            <a:ext cx="443115" cy="581065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521" tIns="0" rIns="186521"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Semilight" panose="020B0402040204020203" pitchFamily="34" charset="0"/>
              </a:rPr>
              <a:t>Flexible app models</a:t>
            </a:r>
            <a:endParaRPr lang="en-US" dirty="0">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77" name="Isosceles Triangle 176"/>
          <p:cNvSpPr/>
          <p:nvPr/>
        </p:nvSpPr>
        <p:spPr bwMode="auto">
          <a:xfrm>
            <a:off x="5476330" y="3963956"/>
            <a:ext cx="281940" cy="12424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Isosceles Triangle 177"/>
          <p:cNvSpPr/>
          <p:nvPr/>
        </p:nvSpPr>
        <p:spPr bwMode="auto">
          <a:xfrm flipV="1">
            <a:off x="5476330" y="4504154"/>
            <a:ext cx="281940" cy="124246"/>
          </a:xfrm>
          <a:prstGeom prst="triangl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4"/>
          <a:stretch>
            <a:fillRect/>
          </a:stretch>
        </p:blipFill>
        <p:spPr>
          <a:xfrm>
            <a:off x="9237162" y="2518253"/>
            <a:ext cx="2601383" cy="307691"/>
          </a:xfrm>
          <a:prstGeom prst="rect">
            <a:avLst/>
          </a:prstGeom>
        </p:spPr>
      </p:pic>
      <p:pic>
        <p:nvPicPr>
          <p:cNvPr id="4" name="Picture 3"/>
          <p:cNvPicPr>
            <a:picLocks noChangeAspect="1"/>
          </p:cNvPicPr>
          <p:nvPr/>
        </p:nvPicPr>
        <p:blipFill>
          <a:blip r:embed="rId5"/>
          <a:stretch>
            <a:fillRect/>
          </a:stretch>
        </p:blipFill>
        <p:spPr>
          <a:xfrm>
            <a:off x="9233492" y="1899442"/>
            <a:ext cx="1831631" cy="313522"/>
          </a:xfrm>
          <a:prstGeom prst="rect">
            <a:avLst/>
          </a:prstGeom>
        </p:spPr>
      </p:pic>
      <p:cxnSp>
        <p:nvCxnSpPr>
          <p:cNvPr id="76" name="Straight Connector 75"/>
          <p:cNvCxnSpPr/>
          <p:nvPr/>
        </p:nvCxnSpPr>
        <p:spPr>
          <a:xfrm flipH="1">
            <a:off x="9197849" y="2346024"/>
            <a:ext cx="2614835" cy="0"/>
          </a:xfrm>
          <a:prstGeom prst="line">
            <a:avLst/>
          </a:prstGeom>
          <a:ln w="31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1213327" y="6034473"/>
            <a:ext cx="1370876" cy="0"/>
          </a:xfrm>
          <a:prstGeom prst="line">
            <a:avLst/>
          </a:prstGeom>
          <a:ln w="3175" cmpd="sng">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0469412"/>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1219" t="-18565" r="-11219" b="-18565"/>
          <a:stretch/>
        </p:blipFill>
        <p:spPr>
          <a:xfrm>
            <a:off x="1078819" y="3874505"/>
            <a:ext cx="2064254" cy="2064254"/>
          </a:xfrm>
          <a:prstGeom prst="rect">
            <a:avLst/>
          </a:prstGeom>
          <a:solidFill>
            <a:srgbClr val="FFFFFF"/>
          </a:solidFill>
          <a:effectLst/>
        </p:spPr>
      </p:pic>
      <p:pic>
        <p:nvPicPr>
          <p:cNvPr id="8" name="Picture 7"/>
          <p:cNvPicPr>
            <a:picLocks noChangeAspect="1"/>
          </p:cNvPicPr>
          <p:nvPr/>
        </p:nvPicPr>
        <p:blipFill>
          <a:blip r:embed="rId4"/>
          <a:stretch>
            <a:fillRect/>
          </a:stretch>
        </p:blipFill>
        <p:spPr>
          <a:xfrm>
            <a:off x="4864370" y="4440331"/>
            <a:ext cx="2962959" cy="932603"/>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034" y="4154286"/>
            <a:ext cx="1953492" cy="1465119"/>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697" y="1765903"/>
            <a:ext cx="3343736" cy="2388382"/>
          </a:xfrm>
          <a:prstGeom prst="rect">
            <a:avLst/>
          </a:prstGeom>
        </p:spPr>
      </p:pic>
      <p:pic>
        <p:nvPicPr>
          <p:cNvPr id="11" name="Phone scre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17141" y="1940576"/>
            <a:ext cx="1057415" cy="2039038"/>
          </a:xfrm>
          <a:prstGeom prst="rect">
            <a:avLst/>
          </a:prstGeom>
        </p:spPr>
      </p:pic>
      <p:pic>
        <p:nvPicPr>
          <p:cNvPr id="2" name="Picture 1"/>
          <p:cNvPicPr>
            <a:picLocks noChangeAspect="1"/>
          </p:cNvPicPr>
          <p:nvPr/>
        </p:nvPicPr>
        <p:blipFill rotWithShape="1">
          <a:blip r:embed="rId8"/>
          <a:srcRect r="36816"/>
          <a:stretch/>
        </p:blipFill>
        <p:spPr>
          <a:xfrm>
            <a:off x="5902121" y="2176922"/>
            <a:ext cx="887453" cy="1566346"/>
          </a:xfrm>
          <a:prstGeom prst="rect">
            <a:avLst/>
          </a:prstGeom>
        </p:spPr>
      </p:pic>
      <p:pic>
        <p:nvPicPr>
          <p:cNvPr id="3" name="Picture 2"/>
          <p:cNvPicPr>
            <a:picLocks noChangeAspect="1"/>
          </p:cNvPicPr>
          <p:nvPr/>
        </p:nvPicPr>
        <p:blipFill>
          <a:blip r:embed="rId9"/>
          <a:stretch>
            <a:fillRect/>
          </a:stretch>
        </p:blipFill>
        <p:spPr>
          <a:xfrm>
            <a:off x="8597968" y="1171594"/>
            <a:ext cx="2705558" cy="3268737"/>
          </a:xfrm>
          <a:prstGeom prst="rect">
            <a:avLst/>
          </a:prstGeom>
        </p:spPr>
      </p:pic>
    </p:spTree>
    <p:extLst>
      <p:ext uri="{BB962C8B-B14F-4D97-AF65-F5344CB8AC3E}">
        <p14:creationId xmlns:p14="http://schemas.microsoft.com/office/powerpoint/2010/main" val="9350851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503239" y="305554"/>
            <a:ext cx="12039598" cy="677108"/>
          </a:xfrm>
        </p:spPr>
        <p:txBody>
          <a:bodyPr/>
          <a:lstStyle/>
          <a:p>
            <a:r>
              <a:rPr lang="en-US" sz="4800" dirty="0" err="1" smtClean="0">
                <a:solidFill>
                  <a:schemeClr val="tx2"/>
                </a:solidFill>
              </a:rPr>
              <a:t>Xamarin</a:t>
            </a:r>
            <a:r>
              <a:rPr lang="en-US" sz="4800" dirty="0" smtClean="0">
                <a:solidFill>
                  <a:schemeClr val="tx2"/>
                </a:solidFill>
              </a:rPr>
              <a:t> </a:t>
            </a:r>
            <a:r>
              <a:rPr lang="en-US" sz="4800" dirty="0" err="1" smtClean="0">
                <a:solidFill>
                  <a:schemeClr val="tx2"/>
                </a:solidFill>
              </a:rPr>
              <a:t>előnyök</a:t>
            </a:r>
            <a:r>
              <a:rPr lang="en-US" sz="4800" dirty="0" smtClean="0">
                <a:solidFill>
                  <a:schemeClr val="tx2"/>
                </a:solidFill>
              </a:rPr>
              <a:t> </a:t>
            </a:r>
            <a:r>
              <a:rPr lang="en-US" sz="4800" dirty="0" smtClean="0">
                <a:solidFill>
                  <a:schemeClr val="tx2"/>
                </a:solidFill>
              </a:rPr>
              <a:t>MSDN </a:t>
            </a:r>
            <a:r>
              <a:rPr lang="en-US" sz="4800" dirty="0" err="1" smtClean="0">
                <a:solidFill>
                  <a:schemeClr val="tx2"/>
                </a:solidFill>
              </a:rPr>
              <a:t>előfizetőknek</a:t>
            </a:r>
            <a:endParaRPr lang="en-US" sz="4800" dirty="0">
              <a:solidFill>
                <a:schemeClr val="tx2"/>
              </a:solidFill>
            </a:endParaRPr>
          </a:p>
        </p:txBody>
      </p:sp>
      <p:grpSp>
        <p:nvGrpSpPr>
          <p:cNvPr id="12" name="Group 11"/>
          <p:cNvGrpSpPr/>
          <p:nvPr/>
        </p:nvGrpSpPr>
        <p:grpSpPr>
          <a:xfrm>
            <a:off x="503237" y="1897063"/>
            <a:ext cx="7441482" cy="3962400"/>
            <a:chOff x="1151074" y="1666801"/>
            <a:chExt cx="9300003" cy="4952015"/>
          </a:xfrm>
        </p:grpSpPr>
        <p:pic>
          <p:nvPicPr>
            <p:cNvPr id="13" name="Picture 12" descr="Screen Shot 2014-01-15 at 6.17.12 PM.png"/>
            <p:cNvPicPr>
              <a:picLocks noChangeAspect="1"/>
            </p:cNvPicPr>
            <p:nvPr/>
          </p:nvPicPr>
          <p:blipFill rotWithShape="1">
            <a:blip r:embed="rId3">
              <a:extLst>
                <a:ext uri="{28A0092B-C50C-407E-A947-70E740481C1C}">
                  <a14:useLocalDpi xmlns:a14="http://schemas.microsoft.com/office/drawing/2010/main" val="0"/>
                </a:ext>
              </a:extLst>
            </a:blip>
            <a:srcRect t="13723"/>
            <a:stretch/>
          </p:blipFill>
          <p:spPr>
            <a:xfrm>
              <a:off x="1151074" y="2325771"/>
              <a:ext cx="9300003" cy="4293045"/>
            </a:xfrm>
            <a:prstGeom prst="rect">
              <a:avLst/>
            </a:prstGeom>
            <a:effectLst/>
          </p:spPr>
        </p:pic>
        <p:sp>
          <p:nvSpPr>
            <p:cNvPr id="14" name="Rectangle 13"/>
            <p:cNvSpPr/>
            <p:nvPr/>
          </p:nvSpPr>
          <p:spPr bwMode="auto">
            <a:xfrm>
              <a:off x="1151074" y="1666801"/>
              <a:ext cx="9300003" cy="65897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457011">
                <a:lnSpc>
                  <a:spcPct val="90000"/>
                </a:lnSpc>
                <a:defRPr/>
              </a:pPr>
              <a:r>
                <a:rPr lang="en-US" sz="3200" dirty="0" smtClean="0">
                  <a:gradFill>
                    <a:gsLst>
                      <a:gs pos="0">
                        <a:srgbClr val="FFFFFF"/>
                      </a:gs>
                      <a:gs pos="100000">
                        <a:srgbClr val="FFFFFF"/>
                      </a:gs>
                    </a:gsLst>
                    <a:lin ang="16200000" scaled="0"/>
                  </a:gradFill>
                  <a:latin typeface="Segoe UI Light"/>
                  <a:ea typeface="ＭＳ Ｐゴシック" charset="0"/>
                  <a:cs typeface="Source Sans Pro"/>
                </a:rPr>
                <a:t>Special pricing for individuals and teams</a:t>
              </a:r>
              <a:endParaRPr lang="en-US" sz="3200" dirty="0">
                <a:gradFill>
                  <a:gsLst>
                    <a:gs pos="0">
                      <a:srgbClr val="FFFFFF"/>
                    </a:gs>
                    <a:gs pos="100000">
                      <a:srgbClr val="FFFFFF"/>
                    </a:gs>
                  </a:gsLst>
                  <a:lin ang="16200000" scaled="0"/>
                </a:gradFill>
                <a:latin typeface="Segoe UI Light"/>
                <a:ea typeface="ＭＳ Ｐゴシック" charset="0"/>
                <a:cs typeface="Source Sans Pro"/>
              </a:endParaRPr>
            </a:p>
          </p:txBody>
        </p:sp>
      </p:grpSp>
      <p:sp>
        <p:nvSpPr>
          <p:cNvPr id="15" name="Rectangle 14"/>
          <p:cNvSpPr/>
          <p:nvPr/>
        </p:nvSpPr>
        <p:spPr bwMode="auto">
          <a:xfrm>
            <a:off x="8123235" y="1897062"/>
            <a:ext cx="3860082" cy="527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457011">
              <a:lnSpc>
                <a:spcPct val="90000"/>
              </a:lnSpc>
              <a:defRPr/>
            </a:pPr>
            <a:r>
              <a:rPr lang="en-US" sz="3200" dirty="0" smtClean="0">
                <a:gradFill>
                  <a:gsLst>
                    <a:gs pos="0">
                      <a:srgbClr val="FFFFFF"/>
                    </a:gs>
                    <a:gs pos="100000">
                      <a:srgbClr val="FFFFFF"/>
                    </a:gs>
                  </a:gsLst>
                  <a:lin ang="16200000" scaled="0"/>
                </a:gradFill>
                <a:latin typeface="Segoe UI Light"/>
                <a:ea typeface="ＭＳ Ｐゴシック" charset="0"/>
                <a:cs typeface="Source Sans Pro"/>
              </a:rPr>
              <a:t>Extended trial</a:t>
            </a:r>
            <a:endParaRPr lang="en-US" sz="3200" dirty="0">
              <a:gradFill>
                <a:gsLst>
                  <a:gs pos="0">
                    <a:srgbClr val="FFFFFF"/>
                  </a:gs>
                  <a:gs pos="100000">
                    <a:srgbClr val="FFFFFF"/>
                  </a:gs>
                </a:gsLst>
                <a:lin ang="16200000" scaled="0"/>
              </a:gradFill>
              <a:latin typeface="Segoe UI Light"/>
              <a:ea typeface="ＭＳ Ｐゴシック" charset="0"/>
              <a:cs typeface="Source Sans Pro"/>
            </a:endParaRPr>
          </a:p>
        </p:txBody>
      </p:sp>
      <p:sp>
        <p:nvSpPr>
          <p:cNvPr id="17" name="TextBox 16"/>
          <p:cNvSpPr txBox="1"/>
          <p:nvPr/>
        </p:nvSpPr>
        <p:spPr>
          <a:xfrm>
            <a:off x="8123552" y="2460040"/>
            <a:ext cx="3859765" cy="849463"/>
          </a:xfrm>
          <a:prstGeom prst="rect">
            <a:avLst/>
          </a:prstGeom>
          <a:solidFill>
            <a:srgbClr val="F5F5F4"/>
          </a:solidFill>
        </p:spPr>
        <p:txBody>
          <a:bodyPr wrap="square" lIns="182880" tIns="146304" rIns="182880" bIns="146304" rtlCol="0">
            <a:noAutofit/>
          </a:bodyPr>
          <a:lstStyle>
            <a:defPPr>
              <a:defRPr lang="en-US"/>
            </a:defPPr>
            <a:lvl1pPr>
              <a:lnSpc>
                <a:spcPct val="90000"/>
              </a:lnSpc>
              <a:spcAft>
                <a:spcPts val="600"/>
              </a:spcAft>
              <a:defRPr sz="2000">
                <a:gradFill>
                  <a:gsLst>
                    <a:gs pos="2917">
                      <a:schemeClr val="tx2"/>
                    </a:gs>
                    <a:gs pos="30000">
                      <a:schemeClr val="tx2"/>
                    </a:gs>
                  </a:gsLst>
                  <a:lin ang="5400000" scaled="0"/>
                </a:gradFill>
              </a:defRPr>
            </a:lvl1pPr>
          </a:lstStyle>
          <a:p>
            <a:pPr defTabSz="932742"/>
            <a:r>
              <a:rPr lang="en-US" dirty="0">
                <a:gradFill>
                  <a:gsLst>
                    <a:gs pos="2917">
                      <a:srgbClr val="341547"/>
                    </a:gs>
                    <a:gs pos="30000">
                      <a:srgbClr val="341547"/>
                    </a:gs>
                  </a:gsLst>
                  <a:lin ang="5400000" scaled="0"/>
                </a:gradFill>
              </a:rPr>
              <a:t>90-day trial of </a:t>
            </a:r>
            <a:r>
              <a:rPr lang="en-US" dirty="0" err="1">
                <a:gradFill>
                  <a:gsLst>
                    <a:gs pos="2917">
                      <a:srgbClr val="341547"/>
                    </a:gs>
                    <a:gs pos="30000">
                      <a:srgbClr val="341547"/>
                    </a:gs>
                  </a:gsLst>
                  <a:lin ang="5400000" scaled="0"/>
                </a:gradFill>
              </a:rPr>
              <a:t>Xamarin</a:t>
            </a:r>
            <a:r>
              <a:rPr lang="en-US" dirty="0">
                <a:gradFill>
                  <a:gsLst>
                    <a:gs pos="2917">
                      <a:srgbClr val="341547"/>
                    </a:gs>
                    <a:gs pos="30000">
                      <a:srgbClr val="341547"/>
                    </a:gs>
                  </a:gsLst>
                  <a:lin ang="5400000" scaled="0"/>
                </a:gradFill>
              </a:rPr>
              <a:t> for Visual Studio.</a:t>
            </a:r>
          </a:p>
        </p:txBody>
      </p:sp>
      <p:sp>
        <p:nvSpPr>
          <p:cNvPr id="18" name="Rectangle 17"/>
          <p:cNvSpPr/>
          <p:nvPr/>
        </p:nvSpPr>
        <p:spPr bwMode="auto">
          <a:xfrm>
            <a:off x="8123235" y="3465394"/>
            <a:ext cx="3860082" cy="5272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lvl="1" defTabSz="457011">
              <a:lnSpc>
                <a:spcPct val="90000"/>
              </a:lnSpc>
              <a:defRPr/>
            </a:pPr>
            <a:r>
              <a:rPr lang="en-US" sz="3200" dirty="0" smtClean="0">
                <a:gradFill>
                  <a:gsLst>
                    <a:gs pos="0">
                      <a:srgbClr val="FFFFFF"/>
                    </a:gs>
                    <a:gs pos="100000">
                      <a:srgbClr val="FFFFFF"/>
                    </a:gs>
                  </a:gsLst>
                  <a:lin ang="16200000" scaled="0"/>
                </a:gradFill>
                <a:latin typeface="Segoe UI Light"/>
                <a:ea typeface="ＭＳ Ｐゴシック" charset="0"/>
                <a:cs typeface="Source Sans Pro"/>
              </a:rPr>
              <a:t>Exclusive Training</a:t>
            </a:r>
            <a:endParaRPr lang="en-US" sz="3200" dirty="0">
              <a:gradFill>
                <a:gsLst>
                  <a:gs pos="0">
                    <a:srgbClr val="FFFFFF"/>
                  </a:gs>
                  <a:gs pos="100000">
                    <a:srgbClr val="FFFFFF"/>
                  </a:gs>
                </a:gsLst>
                <a:lin ang="16200000" scaled="0"/>
              </a:gradFill>
              <a:latin typeface="Segoe UI Light"/>
              <a:ea typeface="ＭＳ Ｐゴシック" charset="0"/>
              <a:cs typeface="Source Sans Pro"/>
            </a:endParaRPr>
          </a:p>
        </p:txBody>
      </p:sp>
      <p:sp>
        <p:nvSpPr>
          <p:cNvPr id="19" name="TextBox 18"/>
          <p:cNvSpPr txBox="1"/>
          <p:nvPr/>
        </p:nvSpPr>
        <p:spPr>
          <a:xfrm>
            <a:off x="8123552" y="4028372"/>
            <a:ext cx="3859765" cy="1831091"/>
          </a:xfrm>
          <a:prstGeom prst="rect">
            <a:avLst/>
          </a:prstGeom>
          <a:solidFill>
            <a:srgbClr val="F5F5F4"/>
          </a:solidFill>
        </p:spPr>
        <p:txBody>
          <a:bodyPr wrap="square" lIns="182880" tIns="146304" rIns="182880" bIns="146304" rtlCol="0">
            <a:noAutofit/>
          </a:bodyPr>
          <a:lstStyle/>
          <a:p>
            <a:pPr defTabSz="932742">
              <a:lnSpc>
                <a:spcPct val="90000"/>
              </a:lnSpc>
              <a:spcAft>
                <a:spcPts val="600"/>
              </a:spcAft>
            </a:pPr>
            <a:r>
              <a:rPr lang="en-US" sz="2000" dirty="0">
                <a:gradFill>
                  <a:gsLst>
                    <a:gs pos="2917">
                      <a:srgbClr val="341547"/>
                    </a:gs>
                    <a:gs pos="30000">
                      <a:srgbClr val="341547"/>
                    </a:gs>
                  </a:gsLst>
                  <a:lin ang="5400000" scaled="0"/>
                </a:gradFill>
              </a:rPr>
              <a:t>Learn the fundamentals of iOS, Android and cross-platform mobile development at your </a:t>
            </a:r>
            <a:br>
              <a:rPr lang="en-US" sz="2000" dirty="0">
                <a:gradFill>
                  <a:gsLst>
                    <a:gs pos="2917">
                      <a:srgbClr val="341547"/>
                    </a:gs>
                    <a:gs pos="30000">
                      <a:srgbClr val="341547"/>
                    </a:gs>
                  </a:gsLst>
                  <a:lin ang="5400000" scaled="0"/>
                </a:gradFill>
              </a:rPr>
            </a:br>
            <a:r>
              <a:rPr lang="en-US" sz="2000" dirty="0">
                <a:gradFill>
                  <a:gsLst>
                    <a:gs pos="2917">
                      <a:srgbClr val="341547"/>
                    </a:gs>
                    <a:gs pos="30000">
                      <a:srgbClr val="341547"/>
                    </a:gs>
                  </a:gsLst>
                  <a:lin ang="5400000" scaled="0"/>
                </a:gradFill>
              </a:rPr>
              <a:t>own pace with exclusive training </a:t>
            </a:r>
            <a:r>
              <a:rPr lang="en-US" sz="2000" dirty="0" smtClean="0">
                <a:gradFill>
                  <a:gsLst>
                    <a:gs pos="2917">
                      <a:srgbClr val="341547"/>
                    </a:gs>
                    <a:gs pos="30000">
                      <a:srgbClr val="341547"/>
                    </a:gs>
                  </a:gsLst>
                  <a:lin ang="5400000" scaled="0"/>
                </a:gradFill>
              </a:rPr>
              <a:t>content.</a:t>
            </a:r>
            <a:endParaRPr lang="en-US" sz="2000" dirty="0">
              <a:gradFill>
                <a:gsLst>
                  <a:gs pos="2917">
                    <a:srgbClr val="341547"/>
                  </a:gs>
                  <a:gs pos="30000">
                    <a:srgbClr val="341547"/>
                  </a:gs>
                </a:gsLst>
                <a:lin ang="5400000" scaled="0"/>
              </a:gradFill>
            </a:endParaRPr>
          </a:p>
        </p:txBody>
      </p:sp>
    </p:spTree>
    <p:extLst>
      <p:ext uri="{BB962C8B-B14F-4D97-AF65-F5344CB8AC3E}">
        <p14:creationId xmlns:p14="http://schemas.microsoft.com/office/powerpoint/2010/main" val="164733633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571220" y="937289"/>
            <a:ext cx="10447617" cy="5401524"/>
            <a:chOff x="571220" y="937289"/>
            <a:chExt cx="10447617" cy="5401524"/>
          </a:xfrm>
        </p:grpSpPr>
        <p:pic>
          <p:nvPicPr>
            <p:cNvPr id="2478" name="Picture 24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357" y="937289"/>
              <a:ext cx="9693480" cy="5401524"/>
            </a:xfrm>
            <a:prstGeom prst="rect">
              <a:avLst/>
            </a:prstGeom>
          </p:spPr>
        </p:pic>
        <p:sp>
          <p:nvSpPr>
            <p:cNvPr id="2479" name="Title 3"/>
            <p:cNvSpPr txBox="1">
              <a:spLocks/>
            </p:cNvSpPr>
            <p:nvPr/>
          </p:nvSpPr>
          <p:spPr>
            <a:xfrm>
              <a:off x="571220" y="4181355"/>
              <a:ext cx="2764408" cy="758512"/>
            </a:xfrm>
            <a:prstGeom prst="rect">
              <a:avLst/>
            </a:prstGeom>
          </p:spPr>
          <p:txBody>
            <a:bodyPr vert="horz" wrap="square" lIns="149178" tIns="93236" rIns="149178" bIns="93236"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altLang="ja-JP" sz="5400" dirty="0" smtClean="0">
                  <a:solidFill>
                    <a:srgbClr val="FFFFFF"/>
                  </a:solidFill>
                  <a:ea typeface="メイリオ" pitchFamily="50" charset="-128"/>
                  <a:cs typeface="Segoe UI Light" panose="020B0502040204020203" pitchFamily="34" charset="0"/>
                </a:rPr>
                <a:t>Azure</a:t>
              </a:r>
              <a:endParaRPr lang="hu-HU" altLang="ja-JP" sz="5400" dirty="0" smtClean="0">
                <a:solidFill>
                  <a:srgbClr val="FFFFFF"/>
                </a:solidFill>
                <a:ea typeface="メイリオ" pitchFamily="50" charset="-128"/>
                <a:cs typeface="Segoe UI Light" panose="020B0502040204020203" pitchFamily="34" charset="0"/>
              </a:endParaRPr>
            </a:p>
            <a:p>
              <a:pPr>
                <a:lnSpc>
                  <a:spcPct val="100000"/>
                </a:lnSpc>
              </a:pPr>
              <a:r>
                <a:rPr lang="hu-HU" sz="5400" dirty="0" smtClean="0">
                  <a:solidFill>
                    <a:srgbClr val="FFFFFF"/>
                  </a:solidFill>
                  <a:ea typeface="メイリオ" pitchFamily="50" charset="-128"/>
                  <a:cs typeface="Segoe UI Light" panose="020B0502040204020203" pitchFamily="34" charset="0"/>
                </a:rPr>
                <a:t>Régiók</a:t>
              </a:r>
              <a:endParaRPr sz="5400" dirty="0">
                <a:solidFill>
                  <a:srgbClr val="FFFFFF"/>
                </a:solidFill>
                <a:ea typeface="メイリオ" pitchFamily="50" charset="-128"/>
                <a:cs typeface="Segoe UI Light" panose="020B0502040204020203" pitchFamily="34" charset="0"/>
              </a:endParaRPr>
            </a:p>
          </p:txBody>
        </p:sp>
        <p:sp>
          <p:nvSpPr>
            <p:cNvPr id="2480" name="Oval 2479"/>
            <p:cNvSpPr/>
            <p:nvPr/>
          </p:nvSpPr>
          <p:spPr bwMode="auto">
            <a:xfrm>
              <a:off x="2400915" y="254321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pPr>
              <a:endParaRPr lang="en-US" sz="2446" kern="0" dirty="0">
                <a:solidFill>
                  <a:srgbClr val="FFFFFF"/>
                </a:solidFill>
              </a:endParaRPr>
            </a:p>
          </p:txBody>
        </p:sp>
        <p:sp>
          <p:nvSpPr>
            <p:cNvPr id="2481" name="Oval 2480"/>
            <p:cNvSpPr/>
            <p:nvPr/>
          </p:nvSpPr>
          <p:spPr bwMode="auto">
            <a:xfrm>
              <a:off x="3416714" y="2258106"/>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242" kern="0" dirty="0">
                <a:gradFill>
                  <a:gsLst>
                    <a:gs pos="0">
                      <a:srgbClr val="FFFFFF"/>
                    </a:gs>
                    <a:gs pos="100000">
                      <a:srgbClr val="FFFFFF"/>
                    </a:gs>
                  </a:gsLst>
                  <a:lin ang="5400000" scaled="0"/>
                </a:gradFill>
              </a:endParaRPr>
            </a:p>
          </p:txBody>
        </p:sp>
        <p:sp>
          <p:nvSpPr>
            <p:cNvPr id="2482" name="Oval 2481"/>
            <p:cNvSpPr/>
            <p:nvPr/>
          </p:nvSpPr>
          <p:spPr bwMode="auto">
            <a:xfrm>
              <a:off x="2874314" y="2938974"/>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242" kern="0" dirty="0">
                <a:gradFill>
                  <a:gsLst>
                    <a:gs pos="0">
                      <a:srgbClr val="FFFFFF"/>
                    </a:gs>
                    <a:gs pos="100000">
                      <a:srgbClr val="FFFFFF"/>
                    </a:gs>
                  </a:gsLst>
                  <a:lin ang="5400000" scaled="0"/>
                </a:gradFill>
              </a:endParaRPr>
            </a:p>
          </p:txBody>
        </p:sp>
        <p:sp>
          <p:nvSpPr>
            <p:cNvPr id="2483" name="Oval 2482"/>
            <p:cNvSpPr/>
            <p:nvPr/>
          </p:nvSpPr>
          <p:spPr bwMode="auto">
            <a:xfrm>
              <a:off x="5921461" y="210862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242" kern="0" dirty="0">
                <a:gradFill>
                  <a:gsLst>
                    <a:gs pos="0">
                      <a:srgbClr val="FFFFFF"/>
                    </a:gs>
                    <a:gs pos="100000">
                      <a:srgbClr val="FFFFFF"/>
                    </a:gs>
                  </a:gsLst>
                  <a:lin ang="5400000" scaled="0"/>
                </a:gradFill>
              </a:endParaRPr>
            </a:p>
          </p:txBody>
        </p:sp>
        <p:sp>
          <p:nvSpPr>
            <p:cNvPr id="2484" name="Oval 2483"/>
            <p:cNvSpPr/>
            <p:nvPr/>
          </p:nvSpPr>
          <p:spPr bwMode="auto">
            <a:xfrm>
              <a:off x="5519859" y="2080518"/>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242" kern="0" dirty="0">
                <a:gradFill>
                  <a:gsLst>
                    <a:gs pos="0">
                      <a:srgbClr val="FFFFFF"/>
                    </a:gs>
                    <a:gs pos="100000">
                      <a:srgbClr val="FFFFFF"/>
                    </a:gs>
                  </a:gsLst>
                  <a:lin ang="5400000" scaled="0"/>
                </a:gradFill>
              </a:endParaRPr>
            </a:p>
          </p:txBody>
        </p:sp>
        <p:sp>
          <p:nvSpPr>
            <p:cNvPr id="2485" name="Oval 2484"/>
            <p:cNvSpPr/>
            <p:nvPr/>
          </p:nvSpPr>
          <p:spPr bwMode="auto">
            <a:xfrm>
              <a:off x="9011397" y="3178787"/>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86" name="Oval 2485"/>
            <p:cNvSpPr/>
            <p:nvPr/>
          </p:nvSpPr>
          <p:spPr bwMode="auto">
            <a:xfrm>
              <a:off x="8516789" y="4013184"/>
              <a:ext cx="550720" cy="554435"/>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87" name="Oval 2486"/>
            <p:cNvSpPr/>
            <p:nvPr/>
          </p:nvSpPr>
          <p:spPr bwMode="auto">
            <a:xfrm>
              <a:off x="9598901" y="4755602"/>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88" name="Oval 2487"/>
            <p:cNvSpPr/>
            <p:nvPr/>
          </p:nvSpPr>
          <p:spPr bwMode="auto">
            <a:xfrm>
              <a:off x="9754465" y="5298108"/>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89" name="Oval 2488"/>
            <p:cNvSpPr/>
            <p:nvPr/>
          </p:nvSpPr>
          <p:spPr bwMode="auto">
            <a:xfrm>
              <a:off x="9566389" y="277651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90" name="Oval 2489"/>
            <p:cNvSpPr/>
            <p:nvPr/>
          </p:nvSpPr>
          <p:spPr bwMode="auto">
            <a:xfrm>
              <a:off x="9566389" y="2523293"/>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91" name="Oval 2490"/>
            <p:cNvSpPr/>
            <p:nvPr/>
          </p:nvSpPr>
          <p:spPr bwMode="auto">
            <a:xfrm>
              <a:off x="8891120" y="2286386"/>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92" name="Oval 2491"/>
            <p:cNvSpPr/>
            <p:nvPr/>
          </p:nvSpPr>
          <p:spPr bwMode="auto">
            <a:xfrm>
              <a:off x="8643758" y="2965860"/>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94" name="Oval 2493"/>
            <p:cNvSpPr/>
            <p:nvPr/>
          </p:nvSpPr>
          <p:spPr bwMode="auto">
            <a:xfrm>
              <a:off x="3822821" y="2523293"/>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95" name="Oval 2494"/>
            <p:cNvSpPr/>
            <p:nvPr/>
          </p:nvSpPr>
          <p:spPr bwMode="auto">
            <a:xfrm>
              <a:off x="4583137" y="4518407"/>
              <a:ext cx="550722" cy="554436"/>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p>
              <a:pPr algn="ctr" defTabSz="931641" fontAlgn="base">
                <a:spcBef>
                  <a:spcPct val="0"/>
                </a:spcBef>
                <a:spcAft>
                  <a:spcPct val="0"/>
                </a:spcAft>
                <a:defRPr/>
              </a:pPr>
              <a:endParaRPr lang="en-US" sz="2446" kern="0" dirty="0">
                <a:solidFill>
                  <a:srgbClr val="FFFFFF"/>
                </a:solidFill>
              </a:endParaRPr>
            </a:p>
          </p:txBody>
        </p:sp>
        <p:sp>
          <p:nvSpPr>
            <p:cNvPr id="2496" name="Oval 2495"/>
            <p:cNvSpPr/>
            <p:nvPr/>
          </p:nvSpPr>
          <p:spPr bwMode="auto">
            <a:xfrm>
              <a:off x="3627959" y="2666708"/>
              <a:ext cx="550722" cy="554439"/>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31641" fontAlgn="base">
                <a:spcBef>
                  <a:spcPct val="0"/>
                </a:spcBef>
                <a:spcAft>
                  <a:spcPct val="0"/>
                </a:spcAft>
                <a:defRPr/>
              </a:pPr>
              <a:endParaRPr lang="en-US" sz="2446" kern="0" dirty="0">
                <a:solidFill>
                  <a:srgbClr val="FFFFFF"/>
                </a:solidFill>
              </a:endParaRPr>
            </a:p>
          </p:txBody>
        </p:sp>
        <p:sp>
          <p:nvSpPr>
            <p:cNvPr id="2497" name="Oval 2496"/>
            <p:cNvSpPr/>
            <p:nvPr/>
          </p:nvSpPr>
          <p:spPr bwMode="auto">
            <a:xfrm>
              <a:off x="3117595" y="2286852"/>
              <a:ext cx="550722" cy="554439"/>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3194" tIns="46597" rIns="93194" bIns="46597" numCol="1" rtlCol="0" anchor="ctr" anchorCtr="0" compatLnSpc="1">
              <a:prstTxWarp prst="textNoShape">
                <a:avLst/>
              </a:prstTxWarp>
            </a:bodyPr>
            <a:lstStyle>
              <a:defPPr>
                <a:defRPr lang="en-US"/>
              </a:defPPr>
              <a:lvl1pPr marL="0" algn="l" defTabSz="914274" rtl="0" eaLnBrk="1" latinLnBrk="0" hangingPunct="1">
                <a:defRPr sz="1800" kern="1200">
                  <a:solidFill>
                    <a:schemeClr val="tx1"/>
                  </a:solidFill>
                  <a:latin typeface="+mn-lt"/>
                  <a:ea typeface="+mn-ea"/>
                  <a:cs typeface="+mn-cs"/>
                </a:defRPr>
              </a:lvl1pPr>
              <a:lvl2pPr marL="457137" algn="l" defTabSz="914274" rtl="0" eaLnBrk="1" latinLnBrk="0" hangingPunct="1">
                <a:defRPr sz="1800" kern="1200">
                  <a:solidFill>
                    <a:schemeClr val="tx1"/>
                  </a:solidFill>
                  <a:latin typeface="+mn-lt"/>
                  <a:ea typeface="+mn-ea"/>
                  <a:cs typeface="+mn-cs"/>
                </a:defRPr>
              </a:lvl2pPr>
              <a:lvl3pPr marL="914274" algn="l" defTabSz="914274" rtl="0" eaLnBrk="1" latinLnBrk="0" hangingPunct="1">
                <a:defRPr sz="1800" kern="1200">
                  <a:solidFill>
                    <a:schemeClr val="tx1"/>
                  </a:solidFill>
                  <a:latin typeface="+mn-lt"/>
                  <a:ea typeface="+mn-ea"/>
                  <a:cs typeface="+mn-cs"/>
                </a:defRPr>
              </a:lvl3pPr>
              <a:lvl4pPr marL="1371411" algn="l" defTabSz="914274" rtl="0" eaLnBrk="1" latinLnBrk="0" hangingPunct="1">
                <a:defRPr sz="1800" kern="1200">
                  <a:solidFill>
                    <a:schemeClr val="tx1"/>
                  </a:solidFill>
                  <a:latin typeface="+mn-lt"/>
                  <a:ea typeface="+mn-ea"/>
                  <a:cs typeface="+mn-cs"/>
                </a:defRPr>
              </a:lvl4pPr>
              <a:lvl5pPr marL="1828547" algn="l" defTabSz="914274" rtl="0" eaLnBrk="1" latinLnBrk="0" hangingPunct="1">
                <a:defRPr sz="1800" kern="1200">
                  <a:solidFill>
                    <a:schemeClr val="tx1"/>
                  </a:solidFill>
                  <a:latin typeface="+mn-lt"/>
                  <a:ea typeface="+mn-ea"/>
                  <a:cs typeface="+mn-cs"/>
                </a:defRPr>
              </a:lvl5pPr>
              <a:lvl6pPr marL="2285685" algn="l" defTabSz="914274" rtl="0" eaLnBrk="1" latinLnBrk="0" hangingPunct="1">
                <a:defRPr sz="1800" kern="1200">
                  <a:solidFill>
                    <a:schemeClr val="tx1"/>
                  </a:solidFill>
                  <a:latin typeface="+mn-lt"/>
                  <a:ea typeface="+mn-ea"/>
                  <a:cs typeface="+mn-cs"/>
                </a:defRPr>
              </a:lvl6pPr>
              <a:lvl7pPr marL="2742821" algn="l" defTabSz="914274" rtl="0" eaLnBrk="1" latinLnBrk="0" hangingPunct="1">
                <a:defRPr sz="1800" kern="1200">
                  <a:solidFill>
                    <a:schemeClr val="tx1"/>
                  </a:solidFill>
                  <a:latin typeface="+mn-lt"/>
                  <a:ea typeface="+mn-ea"/>
                  <a:cs typeface="+mn-cs"/>
                </a:defRPr>
              </a:lvl7pPr>
              <a:lvl8pPr marL="3199958" algn="l" defTabSz="914274" rtl="0" eaLnBrk="1" latinLnBrk="0" hangingPunct="1">
                <a:defRPr sz="1800" kern="1200">
                  <a:solidFill>
                    <a:schemeClr val="tx1"/>
                  </a:solidFill>
                  <a:latin typeface="+mn-lt"/>
                  <a:ea typeface="+mn-ea"/>
                  <a:cs typeface="+mn-cs"/>
                </a:defRPr>
              </a:lvl8pPr>
              <a:lvl9pPr marL="3657096" algn="l" defTabSz="914274" rtl="0" eaLnBrk="1" latinLnBrk="0" hangingPunct="1">
                <a:defRPr sz="1800" kern="1200">
                  <a:solidFill>
                    <a:schemeClr val="tx1"/>
                  </a:solidFill>
                  <a:latin typeface="+mn-lt"/>
                  <a:ea typeface="+mn-ea"/>
                  <a:cs typeface="+mn-cs"/>
                </a:defRPr>
              </a:lvl9pPr>
            </a:lstStyle>
            <a:p>
              <a:pPr algn="ctr" defTabSz="931641" fontAlgn="base">
                <a:spcBef>
                  <a:spcPct val="0"/>
                </a:spcBef>
                <a:spcAft>
                  <a:spcPct val="0"/>
                </a:spcAft>
                <a:defRPr/>
              </a:pPr>
              <a:endParaRPr lang="en-US" sz="2446" kern="0" dirty="0">
                <a:solidFill>
                  <a:srgbClr val="FFFFFF"/>
                </a:solidFill>
              </a:endParaRPr>
            </a:p>
          </p:txBody>
        </p:sp>
      </p:grpSp>
      <p:grpSp>
        <p:nvGrpSpPr>
          <p:cNvPr id="3" name="Group 2"/>
          <p:cNvGrpSpPr/>
          <p:nvPr/>
        </p:nvGrpSpPr>
        <p:grpSpPr>
          <a:xfrm>
            <a:off x="1" y="-1804504"/>
            <a:ext cx="12436474" cy="1802504"/>
            <a:chOff x="1" y="-2113806"/>
            <a:chExt cx="12436474" cy="1802504"/>
          </a:xfrm>
        </p:grpSpPr>
        <p:sp>
          <p:nvSpPr>
            <p:cNvPr id="2472" name="TextBox 2471"/>
            <p:cNvSpPr txBox="1"/>
            <p:nvPr/>
          </p:nvSpPr>
          <p:spPr>
            <a:xfrm>
              <a:off x="1" y="-2113806"/>
              <a:ext cx="12436474" cy="1802504"/>
            </a:xfrm>
            <a:prstGeom prst="rect">
              <a:avLst/>
            </a:prstGeom>
            <a:solidFill>
              <a:srgbClr val="3F522B"/>
            </a:solidFill>
          </p:spPr>
          <p:txBody>
            <a:bodyPr wrap="square" rtlCol="0" anchor="ctr">
              <a:noAutofit/>
            </a:bodyPr>
            <a:lstStyle/>
            <a:p>
              <a:pPr defTabSz="932317"/>
              <a:endParaRPr lang="en-US" sz="6119" dirty="0">
                <a:solidFill>
                  <a:srgbClr val="1D4380"/>
                </a:solidFill>
              </a:endParaRPr>
            </a:p>
          </p:txBody>
        </p:sp>
        <p:grpSp>
          <p:nvGrpSpPr>
            <p:cNvPr id="2473" name="Group 2472"/>
            <p:cNvGrpSpPr/>
            <p:nvPr/>
          </p:nvGrpSpPr>
          <p:grpSpPr>
            <a:xfrm>
              <a:off x="2482586" y="-2034798"/>
              <a:ext cx="9901139" cy="1569660"/>
              <a:chOff x="1959951" y="3895062"/>
              <a:chExt cx="9901139" cy="1569660"/>
            </a:xfrm>
          </p:grpSpPr>
          <p:sp>
            <p:nvSpPr>
              <p:cNvPr id="2474" name="TextBox 2473"/>
              <p:cNvSpPr txBox="1"/>
              <p:nvPr/>
            </p:nvSpPr>
            <p:spPr>
              <a:xfrm>
                <a:off x="3485614" y="4169322"/>
                <a:ext cx="8375476" cy="1118255"/>
              </a:xfrm>
              <a:prstGeom prst="rect">
                <a:avLst/>
              </a:prstGeom>
              <a:noFill/>
            </p:spPr>
            <p:txBody>
              <a:bodyPr wrap="square" rtlCol="0">
                <a:spAutoFit/>
              </a:bodyPr>
              <a:lstStyle/>
              <a:p>
                <a:pPr>
                  <a:lnSpc>
                    <a:spcPts val="4000"/>
                  </a:lnSpc>
                </a:pPr>
                <a:endParaRPr lang="hu-HU" sz="3600" dirty="0" smtClean="0">
                  <a:solidFill>
                    <a:srgbClr val="92D050"/>
                  </a:solidFill>
                  <a:latin typeface="Segoe UI Light"/>
                </a:endParaRPr>
              </a:p>
              <a:p>
                <a:pPr>
                  <a:lnSpc>
                    <a:spcPts val="4000"/>
                  </a:lnSpc>
                </a:pPr>
                <a:r>
                  <a:rPr lang="en-US" sz="3600" dirty="0" smtClean="0">
                    <a:solidFill>
                      <a:srgbClr val="92D050"/>
                    </a:solidFill>
                    <a:latin typeface="Segoe UI Light"/>
                  </a:rPr>
                  <a:t>Azure </a:t>
                </a:r>
                <a:r>
                  <a:rPr lang="hu-HU" sz="3600" dirty="0" smtClean="0">
                    <a:solidFill>
                      <a:srgbClr val="92D050"/>
                    </a:solidFill>
                    <a:latin typeface="Segoe UI Light"/>
                  </a:rPr>
                  <a:t>adatközpont régió</a:t>
                </a:r>
                <a:r>
                  <a:rPr lang="en-US" sz="3600" dirty="0" smtClean="0">
                    <a:solidFill>
                      <a:srgbClr val="92D050"/>
                    </a:solidFill>
                    <a:latin typeface="Segoe UI Light"/>
                  </a:rPr>
                  <a:t> </a:t>
                </a:r>
                <a:endParaRPr lang="en-US" sz="3600" dirty="0">
                  <a:solidFill>
                    <a:srgbClr val="92D050"/>
                  </a:solidFill>
                  <a:latin typeface="Segoe UI Light"/>
                </a:endParaRPr>
              </a:p>
            </p:txBody>
          </p:sp>
          <p:sp>
            <p:nvSpPr>
              <p:cNvPr id="2475" name="TextBox 2474"/>
              <p:cNvSpPr txBox="1"/>
              <p:nvPr/>
            </p:nvSpPr>
            <p:spPr>
              <a:xfrm>
                <a:off x="1959951" y="3895062"/>
                <a:ext cx="4876800" cy="1569660"/>
              </a:xfrm>
              <a:prstGeom prst="rect">
                <a:avLst/>
              </a:prstGeom>
              <a:noFill/>
            </p:spPr>
            <p:txBody>
              <a:bodyPr wrap="square" rtlCol="0">
                <a:spAutoFit/>
              </a:bodyPr>
              <a:lstStyle/>
              <a:p>
                <a:r>
                  <a:rPr lang="en-US" sz="9600" dirty="0" smtClean="0">
                    <a:solidFill>
                      <a:schemeClr val="bg1"/>
                    </a:solidFill>
                    <a:latin typeface="Segoe UI Semibold" panose="020B0702040204020203" pitchFamily="34" charset="0"/>
                    <a:cs typeface="Segoe UI Semibold" panose="020B0702040204020203" pitchFamily="34" charset="0"/>
                  </a:rPr>
                  <a:t>1</a:t>
                </a:r>
                <a:r>
                  <a:rPr lang="hu-HU" sz="9600" dirty="0" smtClean="0">
                    <a:solidFill>
                      <a:schemeClr val="bg1"/>
                    </a:solidFill>
                    <a:latin typeface="Segoe UI Semibold" panose="020B0702040204020203" pitchFamily="34" charset="0"/>
                    <a:cs typeface="Segoe UI Semibold" panose="020B0702040204020203" pitchFamily="34" charset="0"/>
                  </a:rPr>
                  <a:t>7</a:t>
                </a:r>
                <a:endParaRPr lang="en-US" sz="9600" dirty="0">
                  <a:solidFill>
                    <a:schemeClr val="bg1"/>
                  </a:soli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62405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0 L 0 0.25 E" pathEditMode="relative" ptsTypes="">
                                      <p:cBhvr>
                                        <p:cTn id="6" dur="2000" fill="hold"/>
                                        <p:tgtEl>
                                          <p:spTgt spid="3"/>
                                        </p:tgtEl>
                                        <p:attrNameLst>
                                          <p:attrName>ppt_x</p:attrName>
                                          <p:attrName>ppt_y</p:attrName>
                                        </p:attrNameLst>
                                      </p:cBhvr>
                                    </p:animMotion>
                                  </p:childTnLst>
                                </p:cTn>
                              </p:par>
                              <p:par>
                                <p:cTn id="7" presetID="42" presetClass="path" presetSubtype="0" accel="50000" decel="50000" fill="hold" nodeType="withEffect">
                                  <p:stCondLst>
                                    <p:cond delay="0"/>
                                  </p:stCondLst>
                                  <p:childTnLst>
                                    <p:animMotion origin="layout" path="M 2.20577E-6 -2.76441E-6 L 2.20577E-6 0.06718 " pathEditMode="relative" rAng="0" ptsTypes="AA">
                                      <p:cBhvr>
                                        <p:cTn id="8" dur="2000" fill="hold"/>
                                        <p:tgtEl>
                                          <p:spTgt spid="4"/>
                                        </p:tgtEl>
                                        <p:attrNameLst>
                                          <p:attrName>ppt_x</p:attrName>
                                          <p:attrName>ppt_y</p:attrName>
                                        </p:attrNameLst>
                                      </p:cBhvr>
                                      <p:rCtr x="0" y="33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503" y="97972"/>
            <a:ext cx="9003933" cy="5902122"/>
          </a:xfrm>
          <a:prstGeom prst="rect">
            <a:avLst/>
          </a:prstGeom>
        </p:spPr>
      </p:pic>
      <p:sp>
        <p:nvSpPr>
          <p:cNvPr id="4" name="Téglalap 3"/>
          <p:cNvSpPr/>
          <p:nvPr/>
        </p:nvSpPr>
        <p:spPr>
          <a:xfrm>
            <a:off x="3624943" y="6555921"/>
            <a:ext cx="9546998" cy="369332"/>
          </a:xfrm>
          <a:prstGeom prst="rect">
            <a:avLst/>
          </a:prstGeom>
        </p:spPr>
        <p:txBody>
          <a:bodyPr wrap="square">
            <a:spAutoFit/>
          </a:bodyPr>
          <a:lstStyle/>
          <a:p>
            <a:r>
              <a:rPr lang="en-US" dirty="0"/>
              <a:t>https://medium.com/@harrycheung/mobile-app-performance-redux-e512be94f976</a:t>
            </a:r>
          </a:p>
        </p:txBody>
      </p:sp>
    </p:spTree>
    <p:extLst>
      <p:ext uri="{BB962C8B-B14F-4D97-AF65-F5344CB8AC3E}">
        <p14:creationId xmlns:p14="http://schemas.microsoft.com/office/powerpoint/2010/main" val="36608660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err="1" smtClean="0">
                <a:solidFill>
                  <a:srgbClr val="3F3F3F"/>
                </a:solidFill>
              </a:rPr>
              <a:t>Kérdések</a:t>
            </a:r>
            <a:r>
              <a:rPr lang="de-DE" dirty="0" smtClean="0">
                <a:solidFill>
                  <a:srgbClr val="3F3F3F"/>
                </a:solidFill>
              </a:rPr>
              <a:t>?</a:t>
            </a:r>
            <a:endParaRPr lang="en-US" dirty="0">
              <a:solidFill>
                <a:srgbClr val="3F3F3F"/>
              </a:solidFill>
            </a:endParaRPr>
          </a:p>
        </p:txBody>
      </p:sp>
    </p:spTree>
    <p:extLst>
      <p:ext uri="{BB962C8B-B14F-4D97-AF65-F5344CB8AC3E}">
        <p14:creationId xmlns:p14="http://schemas.microsoft.com/office/powerpoint/2010/main" val="55696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cstate="print">
            <a:duotone>
              <a:prstClr val="black"/>
              <a:schemeClr val="tx1">
                <a:lumMod val="50000"/>
                <a:tint val="45000"/>
                <a:satMod val="400000"/>
              </a:schemeClr>
            </a:duotone>
            <a:extLst>
              <a:ext uri="{28A0092B-C50C-407E-A947-70E740481C1C}">
                <a14:useLocalDpi xmlns:a14="http://schemas.microsoft.com/office/drawing/2010/main" val="0"/>
              </a:ext>
            </a:extLst>
          </a:blip>
          <a:stretch>
            <a:fillRect/>
          </a:stretch>
        </p:blipFill>
        <p:spPr>
          <a:xfrm>
            <a:off x="234094" y="885104"/>
            <a:ext cx="2812403" cy="2811671"/>
          </a:xfrm>
          <a:prstGeom prst="rect">
            <a:avLst/>
          </a:prstGeom>
          <a:effectLst>
            <a:outerShdw blurRad="50800" dist="50800" dir="5400000" algn="ctr" rotWithShape="0">
              <a:schemeClr val="bg1">
                <a:alpha val="13000"/>
              </a:schemeClr>
            </a:outerShdw>
          </a:effectLst>
        </p:spPr>
      </p:pic>
      <p:sp>
        <p:nvSpPr>
          <p:cNvPr id="12" name="Rectangle 11"/>
          <p:cNvSpPr/>
          <p:nvPr/>
        </p:nvSpPr>
        <p:spPr bwMode="auto">
          <a:xfrm>
            <a:off x="3197283" y="1485623"/>
            <a:ext cx="8684981" cy="10144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0" rIns="124274" bIns="0" numCol="1" rtlCol="0" anchor="ctr" anchorCtr="0" compatLnSpc="1">
            <a:prstTxWarp prst="textNoShape">
              <a:avLst/>
            </a:prstTxWarp>
          </a:bodyPr>
          <a:lstStyle/>
          <a:p>
            <a:pPr fontAlgn="base">
              <a:spcBef>
                <a:spcPct val="0"/>
              </a:spcBef>
              <a:spcAft>
                <a:spcPct val="0"/>
              </a:spcAft>
              <a:buClr>
                <a:srgbClr val="FFFF99"/>
              </a:buClr>
              <a:buSzPct val="120000"/>
              <a:defRPr/>
            </a:pPr>
            <a:r>
              <a:rPr lang="en-US" sz="5576" spc="-102" dirty="0">
                <a:ln w="3175">
                  <a:noFill/>
                </a:ln>
                <a:solidFill>
                  <a:schemeClr val="tx1"/>
                </a:solidFill>
                <a:latin typeface="+mj-lt"/>
                <a:ea typeface="Segoe UI" pitchFamily="34" charset="0"/>
                <a:cs typeface="Segoe UI Light" panose="020B0502040204020203" pitchFamily="34" charset="0"/>
              </a:rPr>
              <a:t>Windows</a:t>
            </a:r>
            <a:r>
              <a:rPr lang="en-US" sz="5576" spc="-102" dirty="0">
                <a:ln w="3175">
                  <a:noFill/>
                </a:ln>
                <a:solidFill>
                  <a:schemeClr val="tx1"/>
                </a:solidFill>
                <a:latin typeface="+mj-lt"/>
                <a:ea typeface="Segoe UI" pitchFamily="34" charset="0"/>
                <a:cs typeface="Segoe UI" pitchFamily="34" charset="0"/>
              </a:rPr>
              <a:t> Azure Web Sites</a:t>
            </a:r>
            <a:endParaRPr lang="en-US" altLang="zh-CN" sz="5576" spc="-102" dirty="0">
              <a:ln w="3175">
                <a:noFill/>
              </a:ln>
              <a:solidFill>
                <a:schemeClr val="tx1"/>
              </a:solidFill>
              <a:latin typeface="+mj-lt"/>
              <a:ea typeface="Segoe UI" pitchFamily="34" charset="0"/>
              <a:cs typeface="Segoe UI" pitchFamily="34" charset="0"/>
            </a:endParaRPr>
          </a:p>
        </p:txBody>
      </p:sp>
      <p:sp>
        <p:nvSpPr>
          <p:cNvPr id="6" name="Rectangle 5"/>
          <p:cNvSpPr/>
          <p:nvPr/>
        </p:nvSpPr>
        <p:spPr bwMode="auto">
          <a:xfrm>
            <a:off x="3197283" y="2448441"/>
            <a:ext cx="8684981" cy="544019"/>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4" tIns="0" rIns="124274" bIns="0" numCol="1" rtlCol="0" anchor="t" anchorCtr="0" compatLnSpc="1">
            <a:prstTxWarp prst="textNoShape">
              <a:avLst/>
            </a:prstTxWarp>
          </a:bodyPr>
          <a:lstStyle/>
          <a:p>
            <a:pPr fontAlgn="base">
              <a:spcBef>
                <a:spcPct val="0"/>
              </a:spcBef>
              <a:spcAft>
                <a:spcPct val="0"/>
              </a:spcAft>
              <a:buClr>
                <a:srgbClr val="FFFF99"/>
              </a:buClr>
              <a:buSzPct val="120000"/>
              <a:defRPr/>
            </a:pPr>
            <a:r>
              <a:rPr lang="en-US" sz="3672" spc="-102" dirty="0">
                <a:ln w="3175">
                  <a:noFill/>
                </a:ln>
                <a:solidFill>
                  <a:schemeClr val="tx1"/>
                </a:solidFill>
                <a:latin typeface="Segoe UI Light" panose="020B0502040204020203" pitchFamily="34" charset="0"/>
                <a:ea typeface="Segoe UI" pitchFamily="34" charset="0"/>
                <a:cs typeface="Segoe UI Light" panose="020B0502040204020203" pitchFamily="34" charset="0"/>
              </a:rPr>
              <a:t> </a:t>
            </a:r>
            <a:r>
              <a:rPr lang="hu-HU" sz="3672" spc="-102" dirty="0" smtClean="0">
                <a:ln w="3175">
                  <a:noFill/>
                </a:ln>
                <a:solidFill>
                  <a:schemeClr val="tx1"/>
                </a:solidFill>
                <a:latin typeface="Segoe UI Light" panose="020B0502040204020203" pitchFamily="34" charset="0"/>
                <a:ea typeface="Segoe UI" pitchFamily="34" charset="0"/>
                <a:cs typeface="Segoe UI Light" panose="020B0502040204020203" pitchFamily="34" charset="0"/>
              </a:rPr>
              <a:t>Kész weboldalak pillanatok alatt</a:t>
            </a:r>
            <a:endParaRPr lang="en-US" altLang="zh-CN" sz="3672" spc="-102" dirty="0">
              <a:ln w="3175">
                <a:noFill/>
              </a:ln>
              <a:solidFill>
                <a:schemeClr val="tx1"/>
              </a:solidFill>
              <a:latin typeface="Segoe UI Light" panose="020B0502040204020203" pitchFamily="34" charset="0"/>
              <a:ea typeface="Segoe UI" pitchFamily="34" charset="0"/>
              <a:cs typeface="Segoe UI Light" panose="020B0502040204020203" pitchFamily="34" charset="0"/>
            </a:endParaRPr>
          </a:p>
        </p:txBody>
      </p:sp>
      <p:grpSp>
        <p:nvGrpSpPr>
          <p:cNvPr id="18" name="Group 17"/>
          <p:cNvGrpSpPr/>
          <p:nvPr/>
        </p:nvGrpSpPr>
        <p:grpSpPr>
          <a:xfrm>
            <a:off x="343193" y="4405034"/>
            <a:ext cx="3853877" cy="2265118"/>
            <a:chOff x="335543" y="3872726"/>
            <a:chExt cx="3777669" cy="2220907"/>
          </a:xfrm>
        </p:grpSpPr>
        <p:sp>
          <p:nvSpPr>
            <p:cNvPr id="2" name="Rectangle 1"/>
            <p:cNvSpPr/>
            <p:nvPr/>
          </p:nvSpPr>
          <p:spPr bwMode="auto">
            <a:xfrm>
              <a:off x="335543" y="3872727"/>
              <a:ext cx="3777669" cy="883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algn="ctr" defTabSz="932320" fontAlgn="base">
                <a:spcBef>
                  <a:spcPct val="0"/>
                </a:spcBef>
                <a:spcAft>
                  <a:spcPct val="0"/>
                </a:spcAft>
              </a:pPr>
              <a:endParaRPr lang="en-US" sz="2312" dirty="0" err="1">
                <a:gradFill>
                  <a:gsLst>
                    <a:gs pos="0">
                      <a:schemeClr val="tx1"/>
                    </a:gs>
                    <a:gs pos="100000">
                      <a:schemeClr val="tx1"/>
                    </a:gs>
                  </a:gsLst>
                  <a:lin ang="5400000" scaled="0"/>
                </a:gradFill>
              </a:endParaRPr>
            </a:p>
          </p:txBody>
        </p:sp>
        <p:sp>
          <p:nvSpPr>
            <p:cNvPr id="7" name="Rectangle 6"/>
            <p:cNvSpPr/>
            <p:nvPr/>
          </p:nvSpPr>
          <p:spPr bwMode="auto">
            <a:xfrm>
              <a:off x="335543" y="3872726"/>
              <a:ext cx="3777669" cy="9946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2" tIns="62171" rIns="124342" bIns="62171" numCol="1" rtlCol="0" anchor="ctr" anchorCtr="0" compatLnSpc="1">
              <a:prstTxWarp prst="textNoShape">
                <a:avLst/>
              </a:prstTxWarp>
            </a:bodyPr>
            <a:lstStyle/>
            <a:p>
              <a:pPr defTabSz="932320" fontAlgn="base">
                <a:spcBef>
                  <a:spcPct val="0"/>
                </a:spcBef>
                <a:spcAft>
                  <a:spcPct val="0"/>
                </a:spcAft>
              </a:pPr>
              <a:r>
                <a:rPr lang="hu-HU" altLang="zh-CN" sz="3672" dirty="0">
                  <a:gradFill>
                    <a:gsLst>
                      <a:gs pos="0">
                        <a:schemeClr val="tx1"/>
                      </a:gs>
                      <a:gs pos="100000">
                        <a:schemeClr val="tx1"/>
                      </a:gs>
                    </a:gsLst>
                    <a:lin ang="5400000" scaled="0"/>
                  </a:gradFill>
                </a:rPr>
                <a:t>s</a:t>
              </a:r>
              <a:r>
                <a:rPr lang="hu-HU" altLang="zh-CN" sz="3672" dirty="0" smtClean="0">
                  <a:gradFill>
                    <a:gsLst>
                      <a:gs pos="0">
                        <a:schemeClr val="tx1"/>
                      </a:gs>
                      <a:gs pos="100000">
                        <a:schemeClr val="tx1"/>
                      </a:gs>
                    </a:gsLst>
                    <a:lin ang="5400000" scaled="0"/>
                  </a:gradFill>
                </a:rPr>
                <a:t>tart simple</a:t>
              </a:r>
              <a:endParaRPr lang="en-US" altLang="zh-CN" sz="3672" dirty="0">
                <a:gradFill>
                  <a:gsLst>
                    <a:gs pos="0">
                      <a:schemeClr val="tx1"/>
                    </a:gs>
                    <a:gs pos="100000">
                      <a:schemeClr val="tx1"/>
                    </a:gs>
                  </a:gsLst>
                  <a:lin ang="5400000" scaled="0"/>
                </a:gradFill>
              </a:endParaRPr>
            </a:p>
          </p:txBody>
        </p:sp>
        <p:sp>
          <p:nvSpPr>
            <p:cNvPr id="8" name="Rectangle 7"/>
            <p:cNvSpPr/>
            <p:nvPr/>
          </p:nvSpPr>
          <p:spPr bwMode="auto">
            <a:xfrm>
              <a:off x="335543" y="4667340"/>
              <a:ext cx="3572428" cy="1426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42" tIns="62171" rIns="124342" bIns="62171" numCol="1" rtlCol="0" anchor="t" anchorCtr="0" compatLnSpc="1">
              <a:prstTxWarp prst="textNoShape">
                <a:avLst/>
              </a:prstTxWarp>
            </a:bodyPr>
            <a:lstStyle/>
            <a:p>
              <a:pPr defTabSz="932320" fontAlgn="base">
                <a:spcBef>
                  <a:spcPct val="0"/>
                </a:spcBef>
                <a:spcAft>
                  <a:spcPct val="0"/>
                </a:spcAft>
              </a:pPr>
              <a:r>
                <a:rPr lang="hu-HU" sz="2040" dirty="0" smtClean="0">
                  <a:gradFill>
                    <a:gsLst>
                      <a:gs pos="0">
                        <a:schemeClr val="tx1"/>
                      </a:gs>
                      <a:gs pos="100000">
                        <a:schemeClr val="tx1"/>
                      </a:gs>
                    </a:gsLst>
                    <a:lin ang="5400000" scaled="0"/>
                  </a:gradFill>
                </a:rPr>
                <a:t>Indulj ingyen, skálázódj ahogy szükséges.</a:t>
              </a:r>
            </a:p>
            <a:p>
              <a:pPr defTabSz="932320" fontAlgn="base">
                <a:spcBef>
                  <a:spcPct val="0"/>
                </a:spcBef>
                <a:spcAft>
                  <a:spcPct val="0"/>
                </a:spcAft>
              </a:pPr>
              <a:r>
                <a:rPr lang="hu-HU" sz="2040" dirty="0" smtClean="0">
                  <a:gradFill>
                    <a:gsLst>
                      <a:gs pos="0">
                        <a:schemeClr val="tx1"/>
                      </a:gs>
                      <a:gs pos="100000">
                        <a:schemeClr val="tx1"/>
                      </a:gs>
                    </a:gsLst>
                    <a:lin ang="5400000" scaled="0"/>
                  </a:gradFill>
                </a:rPr>
                <a:t>Publikáld az website-od pár kattintással!</a:t>
              </a:r>
            </a:p>
          </p:txBody>
        </p:sp>
      </p:grpSp>
      <p:grpSp>
        <p:nvGrpSpPr>
          <p:cNvPr id="19" name="Group 18"/>
          <p:cNvGrpSpPr/>
          <p:nvPr/>
        </p:nvGrpSpPr>
        <p:grpSpPr>
          <a:xfrm>
            <a:off x="4291299" y="4405033"/>
            <a:ext cx="3853877" cy="2418785"/>
            <a:chOff x="4205578" y="3872726"/>
            <a:chExt cx="3777669" cy="2371573"/>
          </a:xfrm>
        </p:grpSpPr>
        <p:sp>
          <p:nvSpPr>
            <p:cNvPr id="14" name="Rectangle 13"/>
            <p:cNvSpPr/>
            <p:nvPr/>
          </p:nvSpPr>
          <p:spPr bwMode="auto">
            <a:xfrm>
              <a:off x="4205578" y="3872726"/>
              <a:ext cx="3777669" cy="883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174" tIns="62174" rIns="62174" bIns="62174" numCol="1" spcCol="0" rtlCol="0" fromWordArt="0" anchor="ctr" anchorCtr="0" forceAA="0" compatLnSpc="1">
              <a:prstTxWarp prst="textNoShape">
                <a:avLst/>
              </a:prstTxWarp>
              <a:noAutofit/>
            </a:bodyPr>
            <a:lstStyle/>
            <a:p>
              <a:pPr algn="ctr" defTabSz="932320" fontAlgn="base">
                <a:spcBef>
                  <a:spcPct val="0"/>
                </a:spcBef>
                <a:spcAft>
                  <a:spcPct val="0"/>
                </a:spcAft>
              </a:pPr>
              <a:endParaRPr lang="en-US" sz="2448" dirty="0" err="1">
                <a:gradFill>
                  <a:gsLst>
                    <a:gs pos="0">
                      <a:schemeClr val="tx1"/>
                    </a:gs>
                    <a:gs pos="100000">
                      <a:schemeClr val="tx1"/>
                    </a:gs>
                  </a:gsLst>
                  <a:lin ang="5400000" scaled="0"/>
                </a:gradFill>
                <a:ea typeface="Segoe UI" pitchFamily="34" charset="0"/>
                <a:cs typeface="Segoe UI" pitchFamily="34" charset="0"/>
              </a:endParaRPr>
            </a:p>
          </p:txBody>
        </p:sp>
        <p:sp>
          <p:nvSpPr>
            <p:cNvPr id="9" name="Rectangle 8"/>
            <p:cNvSpPr/>
            <p:nvPr/>
          </p:nvSpPr>
          <p:spPr bwMode="auto">
            <a:xfrm>
              <a:off x="4205578"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5698" tIns="0" rIns="165698" bIns="0" numCol="1" rtlCol="0" anchor="ctr" anchorCtr="0" compatLnSpc="1">
              <a:prstTxWarp prst="textNoShape">
                <a:avLst/>
              </a:prstTxWarp>
            </a:bodyPr>
            <a:lstStyle/>
            <a:p>
              <a:pPr defTabSz="932320" fontAlgn="base">
                <a:spcBef>
                  <a:spcPct val="0"/>
                </a:spcBef>
                <a:spcAft>
                  <a:spcPct val="0"/>
                </a:spcAft>
                <a:buClr>
                  <a:srgbClr val="FFFF99"/>
                </a:buClr>
                <a:buSzPct val="120000"/>
                <a:defRPr/>
              </a:pPr>
              <a:r>
                <a:rPr lang="hu-HU" altLang="zh-CN" sz="3672" dirty="0">
                  <a:gradFill>
                    <a:gsLst>
                      <a:gs pos="0">
                        <a:schemeClr val="tx1"/>
                      </a:gs>
                      <a:gs pos="100000">
                        <a:schemeClr val="tx1"/>
                      </a:gs>
                    </a:gsLst>
                    <a:lin ang="5400000" scaled="0"/>
                  </a:gradFill>
                </a:rPr>
                <a:t>c</a:t>
              </a:r>
              <a:r>
                <a:rPr lang="hu-HU" altLang="zh-CN" sz="3672" dirty="0" smtClean="0">
                  <a:gradFill>
                    <a:gsLst>
                      <a:gs pos="0">
                        <a:schemeClr val="tx1"/>
                      </a:gs>
                      <a:gs pos="100000">
                        <a:schemeClr val="tx1"/>
                      </a:gs>
                    </a:gsLst>
                    <a:lin ang="5400000" scaled="0"/>
                  </a:gradFill>
                </a:rPr>
                <a:t>ode smart</a:t>
              </a:r>
              <a:endParaRPr lang="en-US" altLang="zh-CN" sz="3672" dirty="0">
                <a:gradFill>
                  <a:gsLst>
                    <a:gs pos="0">
                      <a:schemeClr val="tx1"/>
                    </a:gs>
                    <a:gs pos="100000">
                      <a:schemeClr val="tx1"/>
                    </a:gs>
                  </a:gsLst>
                  <a:lin ang="5400000" scaled="0"/>
                </a:gradFill>
              </a:endParaRPr>
            </a:p>
          </p:txBody>
        </p:sp>
        <p:sp>
          <p:nvSpPr>
            <p:cNvPr id="11" name="Rectangle 10"/>
            <p:cNvSpPr/>
            <p:nvPr/>
          </p:nvSpPr>
          <p:spPr bwMode="auto">
            <a:xfrm>
              <a:off x="4205578" y="4667341"/>
              <a:ext cx="3621251" cy="15769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5698" tIns="0" rIns="165698" bIns="0" numCol="1" rtlCol="0" anchor="t" anchorCtr="0" compatLnSpc="1">
              <a:prstTxWarp prst="textNoShape">
                <a:avLst/>
              </a:prstTxWarp>
            </a:bodyPr>
            <a:lstStyle/>
            <a:p>
              <a:pPr defTabSz="932320" fontAlgn="base">
                <a:spcBef>
                  <a:spcPct val="0"/>
                </a:spcBef>
                <a:spcAft>
                  <a:spcPct val="0"/>
                </a:spcAft>
                <a:buClr>
                  <a:srgbClr val="FFFF99"/>
                </a:buClr>
                <a:buSzPct val="120000"/>
                <a:defRPr/>
              </a:pPr>
              <a:r>
                <a:rPr lang="hu-HU" sz="2040" dirty="0" smtClean="0">
                  <a:gradFill>
                    <a:gsLst>
                      <a:gs pos="0">
                        <a:schemeClr val="tx1"/>
                      </a:gs>
                      <a:gs pos="100000">
                        <a:schemeClr val="tx1"/>
                      </a:gs>
                    </a:gsLst>
                    <a:lin ang="5400000" scaled="0"/>
                  </a:gradFill>
                </a:rPr>
                <a:t>Klasszikus ASP vagy ASP.NET? Esteleg PHP vagy Node.js? Nem probléma, fejlessz akár Windows, Linux vagy OSX környezetben!</a:t>
              </a:r>
              <a:endParaRPr lang="en-US" altLang="zh-CN" sz="2040" dirty="0">
                <a:gradFill>
                  <a:gsLst>
                    <a:gs pos="0">
                      <a:schemeClr val="tx1"/>
                    </a:gs>
                    <a:gs pos="100000">
                      <a:schemeClr val="tx1"/>
                    </a:gs>
                  </a:gsLst>
                  <a:lin ang="5400000" scaled="0"/>
                </a:gradFill>
              </a:endParaRPr>
            </a:p>
          </p:txBody>
        </p:sp>
      </p:grpSp>
      <p:grpSp>
        <p:nvGrpSpPr>
          <p:cNvPr id="20" name="Group 19"/>
          <p:cNvGrpSpPr/>
          <p:nvPr/>
        </p:nvGrpSpPr>
        <p:grpSpPr>
          <a:xfrm>
            <a:off x="8239405" y="4405037"/>
            <a:ext cx="3932900" cy="2265115"/>
            <a:chOff x="8075613" y="3872726"/>
            <a:chExt cx="3855130" cy="2220902"/>
          </a:xfrm>
        </p:grpSpPr>
        <p:sp>
          <p:nvSpPr>
            <p:cNvPr id="15" name="Rectangle 14"/>
            <p:cNvSpPr/>
            <p:nvPr/>
          </p:nvSpPr>
          <p:spPr bwMode="auto">
            <a:xfrm>
              <a:off x="8075613" y="3872726"/>
              <a:ext cx="3777669" cy="88381"/>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2174" tIns="62174" rIns="62174" bIns="62174" numCol="1" spcCol="0" rtlCol="0" fromWordArt="0" anchor="ctr" anchorCtr="0" forceAA="0" compatLnSpc="1">
              <a:prstTxWarp prst="textNoShape">
                <a:avLst/>
              </a:prstTxWarp>
              <a:noAutofit/>
            </a:bodyPr>
            <a:lstStyle/>
            <a:p>
              <a:pPr algn="ctr" defTabSz="932320" fontAlgn="base">
                <a:spcBef>
                  <a:spcPct val="0"/>
                </a:spcBef>
                <a:spcAft>
                  <a:spcPct val="0"/>
                </a:spcAft>
              </a:pPr>
              <a:endParaRPr lang="en-US" sz="2448" dirty="0" err="1">
                <a:gradFill>
                  <a:gsLst>
                    <a:gs pos="0">
                      <a:schemeClr val="tx1"/>
                    </a:gs>
                    <a:gs pos="100000">
                      <a:schemeClr val="tx1"/>
                    </a:gs>
                  </a:gsLst>
                  <a:lin ang="5400000" scaled="0"/>
                </a:gradFill>
                <a:ea typeface="Segoe UI" pitchFamily="34" charset="0"/>
                <a:cs typeface="Segoe UI" pitchFamily="34" charset="0"/>
              </a:endParaRPr>
            </a:p>
          </p:txBody>
        </p:sp>
        <p:sp>
          <p:nvSpPr>
            <p:cNvPr id="10" name="Rectangle 9"/>
            <p:cNvSpPr/>
            <p:nvPr/>
          </p:nvSpPr>
          <p:spPr bwMode="auto">
            <a:xfrm>
              <a:off x="8075613" y="3872726"/>
              <a:ext cx="3777669" cy="994616"/>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5698" tIns="0" rIns="165698" bIns="0" numCol="1" rtlCol="0" anchor="ctr" anchorCtr="0" compatLnSpc="1">
              <a:prstTxWarp prst="textNoShape">
                <a:avLst/>
              </a:prstTxWarp>
            </a:bodyPr>
            <a:lstStyle/>
            <a:p>
              <a:pPr defTabSz="932320" fontAlgn="base">
                <a:spcBef>
                  <a:spcPct val="0"/>
                </a:spcBef>
                <a:spcAft>
                  <a:spcPct val="0"/>
                </a:spcAft>
                <a:buClr>
                  <a:srgbClr val="FFFF99"/>
                </a:buClr>
                <a:buSzPct val="120000"/>
                <a:defRPr/>
              </a:pPr>
              <a:r>
                <a:rPr lang="en-US" sz="3672" dirty="0" smtClean="0">
                  <a:gradFill>
                    <a:gsLst>
                      <a:gs pos="0">
                        <a:schemeClr val="tx1"/>
                      </a:gs>
                      <a:gs pos="100000">
                        <a:schemeClr val="tx1"/>
                      </a:gs>
                    </a:gsLst>
                    <a:lin ang="5400000" scaled="0"/>
                  </a:gradFill>
                </a:rPr>
                <a:t>go live</a:t>
              </a:r>
              <a:endParaRPr lang="en-US" altLang="zh-CN" sz="3672" dirty="0">
                <a:gradFill>
                  <a:gsLst>
                    <a:gs pos="0">
                      <a:schemeClr val="tx1"/>
                    </a:gs>
                    <a:gs pos="100000">
                      <a:schemeClr val="tx1"/>
                    </a:gs>
                  </a:gsLst>
                  <a:lin ang="5400000" scaled="0"/>
                </a:gradFill>
              </a:endParaRPr>
            </a:p>
          </p:txBody>
        </p:sp>
        <p:sp>
          <p:nvSpPr>
            <p:cNvPr id="16" name="Rectangle 15"/>
            <p:cNvSpPr/>
            <p:nvPr/>
          </p:nvSpPr>
          <p:spPr bwMode="auto">
            <a:xfrm>
              <a:off x="8075613" y="4667335"/>
              <a:ext cx="3855130" cy="142629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65698" tIns="0" rIns="165698" bIns="0" numCol="1" rtlCol="0" anchor="t" anchorCtr="0" compatLnSpc="1">
              <a:prstTxWarp prst="textNoShape">
                <a:avLst/>
              </a:prstTxWarp>
            </a:bodyPr>
            <a:lstStyle/>
            <a:p>
              <a:pPr fontAlgn="base">
                <a:spcBef>
                  <a:spcPct val="0"/>
                </a:spcBef>
                <a:spcAft>
                  <a:spcPct val="0"/>
                </a:spcAft>
                <a:buClr>
                  <a:srgbClr val="FFFF99"/>
                </a:buClr>
                <a:buSzPct val="120000"/>
                <a:defRPr/>
              </a:pPr>
              <a:r>
                <a:rPr lang="hu-HU" sz="2040" dirty="0" smtClean="0">
                  <a:gradFill>
                    <a:gsLst>
                      <a:gs pos="0">
                        <a:schemeClr val="tx1"/>
                      </a:gs>
                      <a:gs pos="100000">
                        <a:schemeClr val="tx1"/>
                      </a:gs>
                    </a:gsLst>
                    <a:lin ang="5400000" scaled="0"/>
                  </a:gradFill>
                </a:rPr>
                <a:t>Felügyeld a teljesítményt, diagnosztizáld és javítsd a hibákat. Mindezt egyszerűen!</a:t>
              </a:r>
            </a:p>
          </p:txBody>
        </p:sp>
      </p:grpSp>
    </p:spTree>
    <p:extLst>
      <p:ext uri="{BB962C8B-B14F-4D97-AF65-F5344CB8AC3E}">
        <p14:creationId xmlns:p14="http://schemas.microsoft.com/office/powerpoint/2010/main" val="1398871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hu-HU" dirty="0" smtClean="0"/>
              <a:t>Támogatott technológiák</a:t>
            </a:r>
            <a:endParaRPr lang="en-US" dirty="0"/>
          </a:p>
        </p:txBody>
      </p:sp>
      <p:grpSp>
        <p:nvGrpSpPr>
          <p:cNvPr id="22" name="Group 21"/>
          <p:cNvGrpSpPr/>
          <p:nvPr/>
        </p:nvGrpSpPr>
        <p:grpSpPr>
          <a:xfrm>
            <a:off x="3620016" y="2619687"/>
            <a:ext cx="2411578" cy="2044470"/>
            <a:chOff x="630873" y="3001265"/>
            <a:chExt cx="2363891" cy="2004564"/>
          </a:xfrm>
        </p:grpSpPr>
        <p:sp>
          <p:nvSpPr>
            <p:cNvPr id="8" name="Rectangle 7"/>
            <p:cNvSpPr/>
            <p:nvPr/>
          </p:nvSpPr>
          <p:spPr bwMode="auto">
            <a:xfrm>
              <a:off x="702946" y="3106738"/>
              <a:ext cx="2219746" cy="150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p>
              <a:pPr defTabSz="932398" fontAlgn="base">
                <a:spcBef>
                  <a:spcPct val="0"/>
                </a:spcBef>
                <a:spcAft>
                  <a:spcPct val="0"/>
                </a:spcAft>
              </a:pPr>
              <a:endParaRPr lang="en-US" sz="3264"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5016" y="3300124"/>
              <a:ext cx="1115596" cy="1064584"/>
            </a:xfrm>
            <a:prstGeom prst="rect">
              <a:avLst/>
            </a:prstGeom>
          </p:spPr>
        </p:pic>
        <p:sp>
          <p:nvSpPr>
            <p:cNvPr id="18" name="Freeform 88"/>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1" rIns="124342" bIns="62171" numCol="1" rtlCol="0" anchor="ctr" anchorCtr="0" compatLnSpc="1">
              <a:prstTxWarp prst="textNoShape">
                <a:avLst/>
              </a:prstTxWarp>
            </a:bodyPr>
            <a:lstStyle/>
            <a:p>
              <a:pPr defTabSz="755569"/>
              <a:endParaRPr lang="en-US" sz="1904" spc="-125" dirty="0">
                <a:solidFill>
                  <a:srgbClr val="FFFFFF">
                    <a:lumMod val="50000"/>
                  </a:srgbClr>
                </a:solidFill>
                <a:latin typeface="Segoe Light" pitchFamily="34" charset="0"/>
              </a:endParaRPr>
            </a:p>
          </p:txBody>
        </p:sp>
      </p:grpSp>
      <p:grpSp>
        <p:nvGrpSpPr>
          <p:cNvPr id="23" name="Group 22"/>
          <p:cNvGrpSpPr/>
          <p:nvPr/>
        </p:nvGrpSpPr>
        <p:grpSpPr>
          <a:xfrm>
            <a:off x="9410631" y="2604655"/>
            <a:ext cx="2411578" cy="2044470"/>
            <a:chOff x="3466112" y="3001265"/>
            <a:chExt cx="2363891" cy="2004564"/>
          </a:xfrm>
        </p:grpSpPr>
        <p:sp>
          <p:nvSpPr>
            <p:cNvPr id="7" name="Rectangle 6"/>
            <p:cNvSpPr/>
            <p:nvPr/>
          </p:nvSpPr>
          <p:spPr bwMode="auto">
            <a:xfrm>
              <a:off x="3538186"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p>
              <a:pPr defTabSz="932398" fontAlgn="base">
                <a:spcBef>
                  <a:spcPct val="0"/>
                </a:spcBef>
                <a:spcAft>
                  <a:spcPct val="0"/>
                </a:spcAft>
              </a:pPr>
              <a:endParaRPr lang="en-US" sz="3264" dirty="0">
                <a:gradFill>
                  <a:gsLst>
                    <a:gs pos="0">
                      <a:srgbClr val="FFFFFF"/>
                    </a:gs>
                    <a:gs pos="100000">
                      <a:srgbClr val="FFFFFF"/>
                    </a:gs>
                  </a:gsLst>
                  <a:lin ang="5400000" scaled="0"/>
                </a:gra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68236" y="3626231"/>
              <a:ext cx="1730250" cy="412370"/>
            </a:xfrm>
            <a:prstGeom prst="rect">
              <a:avLst/>
            </a:prstGeom>
          </p:spPr>
        </p:pic>
        <p:sp>
          <p:nvSpPr>
            <p:cNvPr id="19" name="Freeform 88"/>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1" rIns="124342" bIns="62171" numCol="1" rtlCol="0" anchor="ctr" anchorCtr="0" compatLnSpc="1">
              <a:prstTxWarp prst="textNoShape">
                <a:avLst/>
              </a:prstTxWarp>
            </a:bodyPr>
            <a:lstStyle/>
            <a:p>
              <a:pPr defTabSz="755569"/>
              <a:endParaRPr lang="en-US" sz="1904" spc="-125" dirty="0">
                <a:solidFill>
                  <a:srgbClr val="FFFFFF">
                    <a:lumMod val="50000"/>
                  </a:srgbClr>
                </a:solidFill>
                <a:latin typeface="Segoe Light" pitchFamily="34" charset="0"/>
              </a:endParaRPr>
            </a:p>
          </p:txBody>
        </p:sp>
      </p:grpSp>
      <p:grpSp>
        <p:nvGrpSpPr>
          <p:cNvPr id="24" name="Group 23"/>
          <p:cNvGrpSpPr/>
          <p:nvPr/>
        </p:nvGrpSpPr>
        <p:grpSpPr>
          <a:xfrm>
            <a:off x="6518082" y="2619687"/>
            <a:ext cx="2411578" cy="2044470"/>
            <a:chOff x="6301352" y="3001265"/>
            <a:chExt cx="2363891" cy="2004564"/>
          </a:xfrm>
        </p:grpSpPr>
        <p:sp>
          <p:nvSpPr>
            <p:cNvPr id="5" name="Rectangle 4"/>
            <p:cNvSpPr/>
            <p:nvPr/>
          </p:nvSpPr>
          <p:spPr bwMode="auto">
            <a:xfrm>
              <a:off x="6373426" y="3106738"/>
              <a:ext cx="2219746" cy="150376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p>
              <a:pPr defTabSz="932398" fontAlgn="base">
                <a:spcBef>
                  <a:spcPct val="0"/>
                </a:spcBef>
                <a:spcAft>
                  <a:spcPct val="0"/>
                </a:spcAft>
              </a:pPr>
              <a:endParaRPr lang="en-US" sz="3264" dirty="0">
                <a:gradFill>
                  <a:gsLst>
                    <a:gs pos="0">
                      <a:srgbClr val="FFFFFF"/>
                    </a:gs>
                    <a:gs pos="100000">
                      <a:srgbClr val="FFFFFF"/>
                    </a:gs>
                  </a:gsLst>
                  <a:lin ang="5400000" scaled="0"/>
                </a:gradFill>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1900" y="3500034"/>
              <a:ext cx="1362798" cy="717170"/>
            </a:xfrm>
            <a:prstGeom prst="rect">
              <a:avLst/>
            </a:prstGeom>
          </p:spPr>
        </p:pic>
        <p:sp>
          <p:nvSpPr>
            <p:cNvPr id="20" name="Freeform 88"/>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1" rIns="124342" bIns="62171" numCol="1" rtlCol="0" anchor="ctr" anchorCtr="0" compatLnSpc="1">
              <a:prstTxWarp prst="textNoShape">
                <a:avLst/>
              </a:prstTxWarp>
            </a:bodyPr>
            <a:lstStyle/>
            <a:p>
              <a:pPr defTabSz="755569"/>
              <a:endParaRPr lang="en-US" sz="1904" spc="-125" dirty="0">
                <a:solidFill>
                  <a:srgbClr val="FFFFFF">
                    <a:lumMod val="50000"/>
                  </a:srgbClr>
                </a:solidFill>
                <a:latin typeface="Segoe Light" pitchFamily="34" charset="0"/>
              </a:endParaRPr>
            </a:p>
          </p:txBody>
        </p:sp>
      </p:grpSp>
      <p:grpSp>
        <p:nvGrpSpPr>
          <p:cNvPr id="25" name="Group 24"/>
          <p:cNvGrpSpPr/>
          <p:nvPr/>
        </p:nvGrpSpPr>
        <p:grpSpPr>
          <a:xfrm>
            <a:off x="619312" y="2619687"/>
            <a:ext cx="2411578" cy="2044470"/>
            <a:chOff x="9136594" y="3001265"/>
            <a:chExt cx="2363891" cy="2004564"/>
          </a:xfrm>
        </p:grpSpPr>
        <p:sp>
          <p:nvSpPr>
            <p:cNvPr id="6" name="Rectangle 5"/>
            <p:cNvSpPr/>
            <p:nvPr/>
          </p:nvSpPr>
          <p:spPr bwMode="auto">
            <a:xfrm>
              <a:off x="9208667"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248694" tIns="124347" rIns="124342" bIns="124347" numCol="1" rtlCol="0" anchor="b" anchorCtr="0" compatLnSpc="1">
              <a:prstTxWarp prst="textNoShape">
                <a:avLst/>
              </a:prstTxWarp>
            </a:bodyPr>
            <a:lstStyle/>
            <a:p>
              <a:pPr algn="r" defTabSz="932398" fontAlgn="base">
                <a:spcBef>
                  <a:spcPct val="0"/>
                </a:spcBef>
                <a:spcAft>
                  <a:spcPct val="0"/>
                </a:spcAft>
              </a:pPr>
              <a:endParaRPr lang="en-US" sz="1904" dirty="0">
                <a:gradFill>
                  <a:gsLst>
                    <a:gs pos="0">
                      <a:srgbClr val="FFFFFF"/>
                    </a:gs>
                    <a:gs pos="100000">
                      <a:srgbClr val="FFFFFF"/>
                    </a:gs>
                  </a:gsLst>
                  <a:lin ang="5400000" scaled="0"/>
                </a:gradFill>
              </a:endParaRPr>
            </a:p>
          </p:txBody>
        </p:sp>
        <p:sp>
          <p:nvSpPr>
            <p:cNvPr id="2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124342" tIns="62171" rIns="124342" bIns="62171" numCol="1" rtlCol="0" anchor="ctr" anchorCtr="0" compatLnSpc="1">
              <a:prstTxWarp prst="textNoShape">
                <a:avLst/>
              </a:prstTxWarp>
            </a:bodyPr>
            <a:lstStyle/>
            <a:p>
              <a:pPr algn="r" defTabSz="755569"/>
              <a:endParaRPr lang="en-US" sz="1904" spc="-125" dirty="0">
                <a:solidFill>
                  <a:srgbClr val="FFFFFF">
                    <a:lumMod val="50000"/>
                  </a:srgbClr>
                </a:solidFill>
                <a:latin typeface="Segoe Light" pitchFamily="34" charset="0"/>
              </a:endParaRPr>
            </a:p>
          </p:txBody>
        </p:sp>
      </p:grpSp>
      <p:pic>
        <p:nvPicPr>
          <p:cNvPr id="9218" name="Picture 2" descr="http://www.webwiz.co.uk/kb/asp-tutorials/images/classic-as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7558" y="3217240"/>
            <a:ext cx="1360401" cy="553734"/>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extBox 1"/>
          <p:cNvSpPr txBox="1"/>
          <p:nvPr/>
        </p:nvSpPr>
        <p:spPr>
          <a:xfrm>
            <a:off x="7700626" y="5496099"/>
            <a:ext cx="4047455" cy="376706"/>
          </a:xfrm>
          <a:prstGeom prst="rect">
            <a:avLst/>
          </a:prstGeom>
          <a:noFill/>
        </p:spPr>
        <p:txBody>
          <a:bodyPr wrap="none" lIns="0" tIns="0" rIns="0" bIns="0" rtlCol="0">
            <a:spAutoFit/>
          </a:bodyPr>
          <a:lstStyle/>
          <a:p>
            <a:pPr defTabSz="932667"/>
            <a:r>
              <a:rPr lang="en-US" sz="2448" spc="-72" dirty="0" smtClean="0">
                <a:gradFill>
                  <a:gsLst>
                    <a:gs pos="2917">
                      <a:srgbClr val="5F5F5F"/>
                    </a:gs>
                    <a:gs pos="30000">
                      <a:srgbClr val="5F5F5F"/>
                    </a:gs>
                  </a:gsLst>
                  <a:lin ang="5400000" scaled="0"/>
                </a:gradFill>
              </a:rPr>
              <a:t>Or any custom </a:t>
            </a:r>
            <a:r>
              <a:rPr lang="en-US" sz="2448" spc="-72" dirty="0" err="1">
                <a:gradFill>
                  <a:gsLst>
                    <a:gs pos="2917">
                      <a:srgbClr val="5F5F5F"/>
                    </a:gs>
                    <a:gs pos="30000">
                      <a:srgbClr val="5F5F5F"/>
                    </a:gs>
                  </a:gsLst>
                  <a:lin ang="5400000" scaled="0"/>
                </a:gradFill>
              </a:rPr>
              <a:t>FastCGI</a:t>
            </a:r>
            <a:r>
              <a:rPr lang="en-US" sz="2448" spc="-72" dirty="0">
                <a:gradFill>
                  <a:gsLst>
                    <a:gs pos="2917">
                      <a:srgbClr val="5F5F5F"/>
                    </a:gs>
                    <a:gs pos="30000">
                      <a:srgbClr val="5F5F5F"/>
                    </a:gs>
                  </a:gsLst>
                  <a:lin ang="5400000" scaled="0"/>
                </a:gradFill>
              </a:rPr>
              <a:t> Handler</a:t>
            </a:r>
          </a:p>
        </p:txBody>
      </p:sp>
    </p:spTree>
    <p:extLst>
      <p:ext uri="{BB962C8B-B14F-4D97-AF65-F5344CB8AC3E}">
        <p14:creationId xmlns:p14="http://schemas.microsoft.com/office/powerpoint/2010/main" val="445298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9218"/>
                                        </p:tgtEl>
                                        <p:attrNameLst>
                                          <p:attrName>style.visibility</p:attrName>
                                        </p:attrNameLst>
                                      </p:cBhvr>
                                      <p:to>
                                        <p:strVal val="visible"/>
                                      </p:to>
                                    </p:set>
                                    <p:animEffect transition="in" filter="fade">
                                      <p:cBhvr>
                                        <p:cTn id="10" dur="500"/>
                                        <p:tgtEl>
                                          <p:spTgt spid="9218"/>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79513" y="1144588"/>
            <a:ext cx="11256962" cy="762709"/>
          </a:xfrm>
        </p:spPr>
        <p:txBody>
          <a:bodyPr/>
          <a:lstStyle/>
          <a:p>
            <a:r>
              <a:rPr lang="en-US" dirty="0" smtClean="0"/>
              <a:t>Demo</a:t>
            </a:r>
            <a:endParaRPr lang="en-US" dirty="0"/>
          </a:p>
        </p:txBody>
      </p:sp>
      <p:sp>
        <p:nvSpPr>
          <p:cNvPr id="3" name="Subtitle 2"/>
          <p:cNvSpPr>
            <a:spLocks noGrp="1"/>
          </p:cNvSpPr>
          <p:nvPr>
            <p:ph type="subTitle" idx="4294967295"/>
          </p:nvPr>
        </p:nvSpPr>
        <p:spPr>
          <a:xfrm>
            <a:off x="1179513" y="3673475"/>
            <a:ext cx="11256962" cy="1689100"/>
          </a:xfrm>
        </p:spPr>
        <p:txBody>
          <a:bodyPr>
            <a:normAutofit/>
          </a:bodyPr>
          <a:lstStyle/>
          <a:p>
            <a:r>
              <a:rPr lang="en-US" sz="4488" dirty="0" err="1" smtClean="0"/>
              <a:t>WebSites</a:t>
            </a:r>
            <a:r>
              <a:rPr lang="en-US" sz="4488" dirty="0" smtClean="0"/>
              <a:t> </a:t>
            </a:r>
            <a:r>
              <a:rPr lang="en-US" sz="4488" dirty="0" err="1" smtClean="0"/>
              <a:t>alapok</a:t>
            </a:r>
            <a:endParaRPr lang="en-US" sz="4488" dirty="0"/>
          </a:p>
        </p:txBody>
      </p:sp>
    </p:spTree>
    <p:extLst>
      <p:ext uri="{BB962C8B-B14F-4D97-AF65-F5344CB8AC3E}">
        <p14:creationId xmlns:p14="http://schemas.microsoft.com/office/powerpoint/2010/main" val="284161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Mobile Services?</a:t>
            </a:r>
            <a:endParaRPr lang="en-US" dirty="0"/>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64172" y="2650984"/>
            <a:ext cx="2928693" cy="2928693"/>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3662" y="2271125"/>
            <a:ext cx="795822" cy="795822"/>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2778" y="3246639"/>
            <a:ext cx="795822" cy="795822"/>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9994" y="3707136"/>
            <a:ext cx="795822" cy="795822"/>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92779" y="4158967"/>
            <a:ext cx="795822" cy="795822"/>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92778" y="5294829"/>
            <a:ext cx="795822" cy="795822"/>
          </a:xfrm>
          <a:prstGeom prst="rect">
            <a:avLst/>
          </a:prstGeom>
        </p:spPr>
      </p:pic>
      <p:pic>
        <p:nvPicPr>
          <p:cNvPr id="19" name="Picture 18" descr="SQL Database (Windows Azur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2777" y="1315846"/>
            <a:ext cx="795822" cy="795822"/>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6008" y="2686853"/>
            <a:ext cx="795822" cy="795822"/>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6008" y="4739376"/>
            <a:ext cx="795822" cy="795822"/>
          </a:xfrm>
          <a:prstGeom prst="rect">
            <a:avLst/>
          </a:prstGeom>
        </p:spPr>
      </p:pic>
      <p:sp>
        <p:nvSpPr>
          <p:cNvPr id="24" name="Left-Right Arrow 23"/>
          <p:cNvSpPr/>
          <p:nvPr/>
        </p:nvSpPr>
        <p:spPr>
          <a:xfrm>
            <a:off x="1475510" y="3706501"/>
            <a:ext cx="3686574" cy="817024"/>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3" name="TextBox 2"/>
          <p:cNvSpPr txBox="1"/>
          <p:nvPr/>
        </p:nvSpPr>
        <p:spPr>
          <a:xfrm>
            <a:off x="9108707" y="1416612"/>
            <a:ext cx="3116899" cy="606488"/>
          </a:xfrm>
          <a:prstGeom prst="rect">
            <a:avLst/>
          </a:prstGeom>
          <a:noFill/>
        </p:spPr>
        <p:txBody>
          <a:bodyPr wrap="square" rtlCol="0">
            <a:spAutoFit/>
          </a:bodyPr>
          <a:lstStyle/>
          <a:p>
            <a:r>
              <a:rPr lang="en-US" sz="3264" dirty="0"/>
              <a:t>Storage</a:t>
            </a:r>
            <a:endParaRPr lang="en-US" sz="4080" dirty="0"/>
          </a:p>
        </p:txBody>
      </p:sp>
      <p:sp>
        <p:nvSpPr>
          <p:cNvPr id="25" name="TextBox 24"/>
          <p:cNvSpPr txBox="1"/>
          <p:nvPr/>
        </p:nvSpPr>
        <p:spPr>
          <a:xfrm>
            <a:off x="9102224" y="2381541"/>
            <a:ext cx="3116899" cy="606488"/>
          </a:xfrm>
          <a:prstGeom prst="rect">
            <a:avLst/>
          </a:prstGeom>
          <a:noFill/>
        </p:spPr>
        <p:txBody>
          <a:bodyPr wrap="square" rtlCol="0">
            <a:spAutoFit/>
          </a:bodyPr>
          <a:lstStyle/>
          <a:p>
            <a:r>
              <a:rPr lang="en-US" sz="3264" dirty="0"/>
              <a:t>Authentication</a:t>
            </a:r>
          </a:p>
        </p:txBody>
      </p:sp>
      <p:sp>
        <p:nvSpPr>
          <p:cNvPr id="27" name="TextBox 26"/>
          <p:cNvSpPr txBox="1"/>
          <p:nvPr/>
        </p:nvSpPr>
        <p:spPr>
          <a:xfrm>
            <a:off x="9116297" y="3265520"/>
            <a:ext cx="3116899" cy="606488"/>
          </a:xfrm>
          <a:prstGeom prst="rect">
            <a:avLst/>
          </a:prstGeom>
          <a:noFill/>
        </p:spPr>
        <p:txBody>
          <a:bodyPr wrap="square" rtlCol="0">
            <a:spAutoFit/>
          </a:bodyPr>
          <a:lstStyle/>
          <a:p>
            <a:r>
              <a:rPr lang="en-US" sz="3264" dirty="0"/>
              <a:t>Logic</a:t>
            </a:r>
          </a:p>
        </p:txBody>
      </p:sp>
      <p:sp>
        <p:nvSpPr>
          <p:cNvPr id="28" name="TextBox 27"/>
          <p:cNvSpPr txBox="1"/>
          <p:nvPr/>
        </p:nvSpPr>
        <p:spPr>
          <a:xfrm>
            <a:off x="9115980" y="4257152"/>
            <a:ext cx="3116899" cy="606488"/>
          </a:xfrm>
          <a:prstGeom prst="rect">
            <a:avLst/>
          </a:prstGeom>
          <a:noFill/>
        </p:spPr>
        <p:txBody>
          <a:bodyPr wrap="square" rtlCol="0">
            <a:spAutoFit/>
          </a:bodyPr>
          <a:lstStyle/>
          <a:p>
            <a:r>
              <a:rPr lang="en-US" sz="3264" dirty="0"/>
              <a:t>Push</a:t>
            </a:r>
          </a:p>
        </p:txBody>
      </p:sp>
      <p:sp>
        <p:nvSpPr>
          <p:cNvPr id="29" name="TextBox 28"/>
          <p:cNvSpPr txBox="1"/>
          <p:nvPr/>
        </p:nvSpPr>
        <p:spPr>
          <a:xfrm>
            <a:off x="9115980" y="5390443"/>
            <a:ext cx="3116899" cy="606488"/>
          </a:xfrm>
          <a:prstGeom prst="rect">
            <a:avLst/>
          </a:prstGeom>
          <a:noFill/>
        </p:spPr>
        <p:txBody>
          <a:bodyPr wrap="square" rtlCol="0">
            <a:spAutoFit/>
          </a:bodyPr>
          <a:lstStyle/>
          <a:p>
            <a:r>
              <a:rPr lang="en-US" sz="3264" dirty="0"/>
              <a:t>Scheduler</a:t>
            </a:r>
          </a:p>
        </p:txBody>
      </p:sp>
    </p:spTree>
    <p:extLst>
      <p:ext uri="{BB962C8B-B14F-4D97-AF65-F5344CB8AC3E}">
        <p14:creationId xmlns:p14="http://schemas.microsoft.com/office/powerpoint/2010/main" val="71265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descr="glob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871" y="0"/>
            <a:ext cx="9051738" cy="6994525"/>
          </a:xfrm>
          <a:prstGeom prst="rect">
            <a:avLst/>
          </a:prstGeom>
        </p:spPr>
      </p:pic>
    </p:spTree>
    <p:extLst>
      <p:ext uri="{BB962C8B-B14F-4D97-AF65-F5344CB8AC3E}">
        <p14:creationId xmlns:p14="http://schemas.microsoft.com/office/powerpoint/2010/main" val="2097704123"/>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179513" y="1144588"/>
            <a:ext cx="11256962" cy="762709"/>
          </a:xfrm>
        </p:spPr>
        <p:txBody>
          <a:bodyPr/>
          <a:lstStyle/>
          <a:p>
            <a:r>
              <a:rPr lang="en-US" dirty="0" smtClean="0"/>
              <a:t>Demo</a:t>
            </a:r>
            <a:endParaRPr lang="en-US" dirty="0"/>
          </a:p>
        </p:txBody>
      </p:sp>
      <p:sp>
        <p:nvSpPr>
          <p:cNvPr id="3" name="Subtitle 2"/>
          <p:cNvSpPr>
            <a:spLocks noGrp="1"/>
          </p:cNvSpPr>
          <p:nvPr>
            <p:ph type="subTitle" idx="4294967295"/>
          </p:nvPr>
        </p:nvSpPr>
        <p:spPr>
          <a:xfrm>
            <a:off x="1179513" y="3673475"/>
            <a:ext cx="11256962" cy="1689100"/>
          </a:xfrm>
        </p:spPr>
        <p:txBody>
          <a:bodyPr>
            <a:normAutofit fontScale="55000" lnSpcReduction="20000"/>
          </a:bodyPr>
          <a:lstStyle/>
          <a:p>
            <a:r>
              <a:rPr lang="en-US" sz="4488" dirty="0" smtClean="0"/>
              <a:t>API</a:t>
            </a:r>
          </a:p>
          <a:p>
            <a:r>
              <a:rPr lang="en-US" sz="4488" dirty="0" smtClean="0"/>
              <a:t>Scheduler</a:t>
            </a:r>
          </a:p>
          <a:p>
            <a:r>
              <a:rPr lang="en-US" sz="4488" dirty="0" smtClean="0"/>
              <a:t>Source control</a:t>
            </a:r>
            <a:endParaRPr lang="en-US" sz="4488" dirty="0"/>
          </a:p>
          <a:p>
            <a:r>
              <a:rPr lang="en-US" sz="4488" dirty="0" smtClean="0"/>
              <a:t>Logging</a:t>
            </a:r>
          </a:p>
          <a:p>
            <a:r>
              <a:rPr lang="en-US" sz="4488" dirty="0" smtClean="0"/>
              <a:t>Scaling</a:t>
            </a:r>
          </a:p>
        </p:txBody>
      </p:sp>
    </p:spTree>
    <p:extLst>
      <p:ext uri="{BB962C8B-B14F-4D97-AF65-F5344CB8AC3E}">
        <p14:creationId xmlns:p14="http://schemas.microsoft.com/office/powerpoint/2010/main" val="216844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a:t>Scheduler</a:t>
            </a:r>
          </a:p>
        </p:txBody>
      </p:sp>
    </p:spTree>
    <p:extLst>
      <p:ext uri="{BB962C8B-B14F-4D97-AF65-F5344CB8AC3E}">
        <p14:creationId xmlns:p14="http://schemas.microsoft.com/office/powerpoint/2010/main" val="288166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Scheduled Jobs</a:t>
            </a:r>
            <a:endParaRPr lang="en-US" dirty="0"/>
          </a:p>
        </p:txBody>
      </p:sp>
      <p:sp>
        <p:nvSpPr>
          <p:cNvPr id="3" name="Content Placeholder 2"/>
          <p:cNvSpPr>
            <a:spLocks noGrp="1"/>
          </p:cNvSpPr>
          <p:nvPr>
            <p:ph idx="1"/>
          </p:nvPr>
        </p:nvSpPr>
        <p:spPr/>
        <p:txBody>
          <a:bodyPr>
            <a:noAutofit/>
          </a:bodyPr>
          <a:lstStyle/>
          <a:p>
            <a:r>
              <a:rPr lang="en-US" sz="2856" dirty="0"/>
              <a:t>Executes a script on defined schedule</a:t>
            </a:r>
          </a:p>
          <a:p>
            <a:r>
              <a:rPr lang="en-US" sz="2856" dirty="0"/>
              <a:t>Can be run on demand</a:t>
            </a:r>
          </a:p>
          <a:p>
            <a:r>
              <a:rPr lang="en-US" sz="2856" dirty="0"/>
              <a:t>Ideal for any backend data processing job</a:t>
            </a:r>
          </a:p>
          <a:p>
            <a:r>
              <a:rPr lang="en-US" sz="2856" dirty="0"/>
              <a:t>Length / frequency based of Mobile Service tier</a:t>
            </a:r>
            <a:endParaRPr lang="en-US" sz="2040" dirty="0"/>
          </a:p>
        </p:txBody>
      </p:sp>
      <p:sp>
        <p:nvSpPr>
          <p:cNvPr id="4" name="Slide Number Placeholder 3"/>
          <p:cNvSpPr>
            <a:spLocks noGrp="1"/>
          </p:cNvSpPr>
          <p:nvPr>
            <p:ph type="sldNum" sz="quarter" idx="12"/>
          </p:nvPr>
        </p:nvSpPr>
        <p:spPr/>
        <p:txBody>
          <a:bodyPr/>
          <a:lstStyle/>
          <a:p>
            <a:fld id="{0A164282-434E-41D4-9582-783D542A7B68}" type="slidenum">
              <a:rPr lang="en-US" smtClean="0"/>
              <a:pPr/>
              <a:t>29</a:t>
            </a:fld>
            <a:endParaRPr lang="en-US"/>
          </a:p>
        </p:txBody>
      </p:sp>
      <p:sp>
        <p:nvSpPr>
          <p:cNvPr id="8" name="TextBox 7"/>
          <p:cNvSpPr txBox="1"/>
          <p:nvPr/>
        </p:nvSpPr>
        <p:spPr>
          <a:xfrm>
            <a:off x="610909" y="6380761"/>
            <a:ext cx="1864392" cy="382308"/>
          </a:xfrm>
          <a:prstGeom prst="rect">
            <a:avLst/>
          </a:prstGeom>
          <a:noFill/>
        </p:spPr>
        <p:txBody>
          <a:bodyPr wrap="none" rtlCol="0">
            <a:spAutoFit/>
          </a:bodyPr>
          <a:lstStyle/>
          <a:p>
            <a:pPr defTabSz="932597"/>
            <a:r>
              <a:rPr lang="en-US" sz="1836" dirty="0">
                <a:solidFill>
                  <a:srgbClr val="FFFFFF"/>
                </a:solidFill>
              </a:rPr>
              <a:t>Microsoft Azure</a:t>
            </a:r>
          </a:p>
        </p:txBody>
      </p:sp>
    </p:spTree>
    <p:extLst>
      <p:ext uri="{BB962C8B-B14F-4D97-AF65-F5344CB8AC3E}">
        <p14:creationId xmlns:p14="http://schemas.microsoft.com/office/powerpoint/2010/main" val="48912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734106" y="2036503"/>
            <a:ext cx="3539432" cy="3308178"/>
            <a:chOff x="627895" y="2692245"/>
            <a:chExt cx="2185744" cy="2042935"/>
          </a:xfrm>
        </p:grpSpPr>
        <p:sp>
          <p:nvSpPr>
            <p:cNvPr id="12" name="Rectangle 11"/>
            <p:cNvSpPr/>
            <p:nvPr/>
          </p:nvSpPr>
          <p:spPr bwMode="auto">
            <a:xfrm>
              <a:off x="627895"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93260" numCol="1" rtlCol="0" anchor="b" anchorCtr="0" compatLnSpc="1">
              <a:prstTxWarp prst="textNoShape">
                <a:avLst/>
              </a:prstTxWarp>
            </a:bodyPr>
            <a:lstStyle/>
            <a:p>
              <a:pPr defTabSz="932290" fontAlgn="base">
                <a:spcBef>
                  <a:spcPct val="0"/>
                </a:spcBef>
                <a:spcAft>
                  <a:spcPct val="0"/>
                </a:spcAft>
              </a:pPr>
              <a:r>
                <a:rPr lang="hu-HU" sz="3264" dirty="0" smtClean="0">
                  <a:gradFill>
                    <a:gsLst>
                      <a:gs pos="0">
                        <a:srgbClr val="FFFFFF"/>
                      </a:gs>
                      <a:gs pos="100000">
                        <a:srgbClr val="FFFFFF"/>
                      </a:gs>
                    </a:gsLst>
                    <a:lin ang="5400000" scaled="0"/>
                  </a:gradFill>
                  <a:latin typeface="+mj-lt"/>
                </a:rPr>
                <a:t>Rugalmas</a:t>
              </a:r>
              <a:endParaRPr lang="en-US" sz="3264" dirty="0">
                <a:gradFill>
                  <a:gsLst>
                    <a:gs pos="0">
                      <a:srgbClr val="FFFFFF"/>
                    </a:gs>
                    <a:gs pos="100000">
                      <a:srgbClr val="FFFFFF"/>
                    </a:gs>
                  </a:gsLst>
                  <a:lin ang="5400000" scaled="0"/>
                </a:gradFill>
                <a:latin typeface="+mj-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13816" y="3276189"/>
              <a:ext cx="1061072" cy="646289"/>
            </a:xfrm>
            <a:prstGeom prst="rect">
              <a:avLst/>
            </a:prstGeom>
          </p:spPr>
        </p:pic>
      </p:grpSp>
      <p:grpSp>
        <p:nvGrpSpPr>
          <p:cNvPr id="17" name="Group 16"/>
          <p:cNvGrpSpPr/>
          <p:nvPr/>
        </p:nvGrpSpPr>
        <p:grpSpPr>
          <a:xfrm>
            <a:off x="4460201" y="2036503"/>
            <a:ext cx="3539432" cy="3308178"/>
            <a:chOff x="2992889" y="2692245"/>
            <a:chExt cx="2185744" cy="2042935"/>
          </a:xfrm>
        </p:grpSpPr>
        <p:sp>
          <p:nvSpPr>
            <p:cNvPr id="13" name="Rectangle 12"/>
            <p:cNvSpPr/>
            <p:nvPr/>
          </p:nvSpPr>
          <p:spPr bwMode="auto">
            <a:xfrm>
              <a:off x="2992889"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93260" numCol="1" rtlCol="0" anchor="b" anchorCtr="0" compatLnSpc="1">
              <a:prstTxWarp prst="textNoShape">
                <a:avLst/>
              </a:prstTxWarp>
            </a:bodyPr>
            <a:lstStyle/>
            <a:p>
              <a:pPr defTabSz="932290" fontAlgn="base">
                <a:spcBef>
                  <a:spcPct val="0"/>
                </a:spcBef>
                <a:spcAft>
                  <a:spcPct val="0"/>
                </a:spcAft>
              </a:pPr>
              <a:r>
                <a:rPr lang="hu-HU" sz="3264" dirty="0" smtClean="0">
                  <a:gradFill>
                    <a:gsLst>
                      <a:gs pos="0">
                        <a:srgbClr val="FFFFFF"/>
                      </a:gs>
                      <a:gs pos="100000">
                        <a:srgbClr val="FFFFFF"/>
                      </a:gs>
                    </a:gsLst>
                    <a:lin ang="5400000" scaled="0"/>
                  </a:gradFill>
                  <a:latin typeface="+mj-lt"/>
                </a:rPr>
                <a:t>Nyitott</a:t>
              </a:r>
              <a:endParaRPr lang="en-US" sz="3264" dirty="0">
                <a:gradFill>
                  <a:gsLst>
                    <a:gs pos="0">
                      <a:srgbClr val="FFFFFF"/>
                    </a:gs>
                    <a:gs pos="100000">
                      <a:srgbClr val="FFFFFF"/>
                    </a:gs>
                  </a:gsLst>
                  <a:lin ang="5400000" scaled="0"/>
                </a:gradFill>
                <a:latin typeface="+mj-lt"/>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3579" y="3253697"/>
              <a:ext cx="948906" cy="687139"/>
            </a:xfrm>
            <a:prstGeom prst="rect">
              <a:avLst/>
            </a:prstGeom>
          </p:spPr>
        </p:pic>
      </p:grpSp>
      <p:grpSp>
        <p:nvGrpSpPr>
          <p:cNvPr id="24" name="Group 23"/>
          <p:cNvGrpSpPr/>
          <p:nvPr/>
        </p:nvGrpSpPr>
        <p:grpSpPr>
          <a:xfrm>
            <a:off x="8186295" y="2036503"/>
            <a:ext cx="3539432" cy="3308178"/>
            <a:chOff x="5368948" y="2692245"/>
            <a:chExt cx="2185744" cy="2042935"/>
          </a:xfrm>
        </p:grpSpPr>
        <p:sp>
          <p:nvSpPr>
            <p:cNvPr id="14" name="Rectangle 13"/>
            <p:cNvSpPr/>
            <p:nvPr/>
          </p:nvSpPr>
          <p:spPr bwMode="auto">
            <a:xfrm>
              <a:off x="5368948" y="2692245"/>
              <a:ext cx="2185744" cy="204293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93260" numCol="1" rtlCol="0" anchor="b" anchorCtr="0" compatLnSpc="1">
              <a:prstTxWarp prst="textNoShape">
                <a:avLst/>
              </a:prstTxWarp>
            </a:bodyPr>
            <a:lstStyle/>
            <a:p>
              <a:pPr defTabSz="932290" fontAlgn="base">
                <a:spcBef>
                  <a:spcPct val="0"/>
                </a:spcBef>
                <a:spcAft>
                  <a:spcPct val="0"/>
                </a:spcAft>
              </a:pPr>
              <a:r>
                <a:rPr lang="hu-HU" sz="3264" dirty="0" smtClean="0">
                  <a:gradFill>
                    <a:gsLst>
                      <a:gs pos="0">
                        <a:srgbClr val="FFFFFF"/>
                      </a:gs>
                      <a:gs pos="100000">
                        <a:srgbClr val="FFFFFF"/>
                      </a:gs>
                    </a:gsLst>
                    <a:lin ang="5400000" scaled="0"/>
                  </a:gradFill>
                  <a:latin typeface="+mj-lt"/>
                </a:rPr>
                <a:t>Stabil</a:t>
              </a:r>
              <a:endParaRPr lang="en-US" sz="3264" dirty="0">
                <a:gradFill>
                  <a:gsLst>
                    <a:gs pos="0">
                      <a:srgbClr val="FFFFFF"/>
                    </a:gs>
                    <a:gs pos="100000">
                      <a:srgbClr val="FFFFFF"/>
                    </a:gs>
                  </a:gsLst>
                  <a:lin ang="5400000" scaled="0"/>
                </a:gradFill>
                <a:latin typeface="+mj-lt"/>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7955" y="3210376"/>
              <a:ext cx="1196887" cy="717297"/>
            </a:xfrm>
            <a:prstGeom prst="rect">
              <a:avLst/>
            </a:prstGeom>
          </p:spPr>
        </p:pic>
      </p:grpSp>
      <p:sp>
        <p:nvSpPr>
          <p:cNvPr id="7" name="Title 6"/>
          <p:cNvSpPr>
            <a:spLocks noGrp="1"/>
          </p:cNvSpPr>
          <p:nvPr>
            <p:ph type="title"/>
          </p:nvPr>
        </p:nvSpPr>
        <p:spPr/>
        <p:txBody>
          <a:bodyPr/>
          <a:lstStyle/>
          <a:p>
            <a:r>
              <a:rPr lang="en-US" smtClean="0"/>
              <a:t>Windows Azure</a:t>
            </a:r>
            <a:endParaRPr lang="en-US" dirty="0"/>
          </a:p>
        </p:txBody>
      </p:sp>
    </p:spTree>
    <p:extLst>
      <p:ext uri="{BB962C8B-B14F-4D97-AF65-F5344CB8AC3E}">
        <p14:creationId xmlns:p14="http://schemas.microsoft.com/office/powerpoint/2010/main" val="196770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5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75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a:t>Script</a:t>
            </a:r>
            <a:br>
              <a:rPr lang="en-US" sz="8975" dirty="0"/>
            </a:br>
            <a:r>
              <a:rPr lang="en-US" sz="8975" dirty="0"/>
              <a:t>Source</a:t>
            </a:r>
            <a:br>
              <a:rPr lang="en-US" sz="8975" dirty="0"/>
            </a:br>
            <a:r>
              <a:rPr lang="en-US" sz="8975" dirty="0"/>
              <a:t>Control</a:t>
            </a:r>
          </a:p>
        </p:txBody>
      </p:sp>
      <p:sp>
        <p:nvSpPr>
          <p:cNvPr id="3" name="TextBox 2"/>
          <p:cNvSpPr txBox="1"/>
          <p:nvPr/>
        </p:nvSpPr>
        <p:spPr>
          <a:xfrm>
            <a:off x="4251200" y="2711801"/>
            <a:ext cx="188409" cy="382308"/>
          </a:xfrm>
          <a:prstGeom prst="rect">
            <a:avLst/>
          </a:prstGeom>
          <a:noFill/>
        </p:spPr>
        <p:txBody>
          <a:bodyPr wrap="none" rtlCol="0">
            <a:spAutoFit/>
          </a:bodyPr>
          <a:lstStyle/>
          <a:p>
            <a:pPr defTabSz="932597"/>
            <a:endParaRPr lang="en-US" sz="1836" dirty="0">
              <a:solidFill>
                <a:srgbClr val="00B0F0"/>
              </a:solidFill>
            </a:endParaRPr>
          </a:p>
        </p:txBody>
      </p:sp>
    </p:spTree>
    <p:extLst>
      <p:ext uri="{BB962C8B-B14F-4D97-AF65-F5344CB8AC3E}">
        <p14:creationId xmlns:p14="http://schemas.microsoft.com/office/powerpoint/2010/main" val="497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Source Control</a:t>
            </a:r>
            <a:endParaRPr lang="en-US" dirty="0"/>
          </a:p>
        </p:txBody>
      </p:sp>
      <p:sp>
        <p:nvSpPr>
          <p:cNvPr id="3" name="Content Placeholder 2"/>
          <p:cNvSpPr>
            <a:spLocks noGrp="1"/>
          </p:cNvSpPr>
          <p:nvPr>
            <p:ph idx="1"/>
          </p:nvPr>
        </p:nvSpPr>
        <p:spPr/>
        <p:txBody>
          <a:bodyPr>
            <a:noAutofit/>
          </a:bodyPr>
          <a:lstStyle/>
          <a:p>
            <a:r>
              <a:rPr lang="en-US" sz="2856" dirty="0"/>
              <a:t>Creates a </a:t>
            </a:r>
            <a:r>
              <a:rPr lang="en-US" sz="2856" dirty="0" err="1"/>
              <a:t>Git</a:t>
            </a:r>
            <a:r>
              <a:rPr lang="en-US" sz="2856" dirty="0"/>
              <a:t> repo in Azure</a:t>
            </a:r>
          </a:p>
          <a:p>
            <a:r>
              <a:rPr lang="en-US" sz="2856" dirty="0"/>
              <a:t>Node.js only, turned on </a:t>
            </a:r>
            <a:r>
              <a:rPr lang="en-US" sz="2856"/>
              <a:t>by default</a:t>
            </a:r>
            <a:endParaRPr lang="en-US" sz="2856" dirty="0"/>
          </a:p>
          <a:p>
            <a:r>
              <a:rPr lang="en-US" sz="2856" dirty="0"/>
              <a:t>Access table, scheduler, custom API, shared scripts and permissions</a:t>
            </a:r>
          </a:p>
          <a:p>
            <a:r>
              <a:rPr lang="en-US" sz="2856" dirty="0"/>
              <a:t>Pushing changes triggers a redeploy of your Mobile Service</a:t>
            </a:r>
          </a:p>
          <a:p>
            <a:r>
              <a:rPr lang="en-US" sz="2856" dirty="0"/>
              <a:t>Enables installing NPM modules (for Node </a:t>
            </a:r>
            <a:r>
              <a:rPr lang="en-US" sz="2856" dirty="0" err="1"/>
              <a:t>backends</a:t>
            </a:r>
            <a:r>
              <a:rPr lang="en-US" sz="2856" dirty="0"/>
              <a:t>)</a:t>
            </a:r>
          </a:p>
          <a:p>
            <a:endParaRPr lang="en-US" sz="2856" dirty="0"/>
          </a:p>
          <a:p>
            <a:r>
              <a:rPr lang="en-US" sz="2856" dirty="0"/>
              <a:t>Shared Scripts</a:t>
            </a:r>
            <a:endParaRPr lang="en-US" sz="1632" dirty="0"/>
          </a:p>
          <a:p>
            <a:pPr lvl="1"/>
            <a:r>
              <a:rPr lang="en-US" sz="2448" dirty="0"/>
              <a:t>Create scripts that can be used from all other scripts in your Service</a:t>
            </a:r>
          </a:p>
        </p:txBody>
      </p:sp>
      <p:sp>
        <p:nvSpPr>
          <p:cNvPr id="4" name="Slide Number Placeholder 3"/>
          <p:cNvSpPr>
            <a:spLocks noGrp="1"/>
          </p:cNvSpPr>
          <p:nvPr>
            <p:ph type="sldNum" sz="quarter" idx="12"/>
          </p:nvPr>
        </p:nvSpPr>
        <p:spPr/>
        <p:txBody>
          <a:bodyPr/>
          <a:lstStyle/>
          <a:p>
            <a:fld id="{0A164282-434E-41D4-9582-783D542A7B68}" type="slidenum">
              <a:rPr lang="en-US" smtClean="0"/>
              <a:pPr/>
              <a:t>31</a:t>
            </a:fld>
            <a:endParaRPr lang="en-US"/>
          </a:p>
        </p:txBody>
      </p:sp>
      <p:sp>
        <p:nvSpPr>
          <p:cNvPr id="8" name="TextBox 7"/>
          <p:cNvSpPr txBox="1"/>
          <p:nvPr/>
        </p:nvSpPr>
        <p:spPr>
          <a:xfrm>
            <a:off x="610909" y="6380761"/>
            <a:ext cx="1864392" cy="382308"/>
          </a:xfrm>
          <a:prstGeom prst="rect">
            <a:avLst/>
          </a:prstGeom>
          <a:noFill/>
        </p:spPr>
        <p:txBody>
          <a:bodyPr wrap="none" rtlCol="0">
            <a:spAutoFit/>
          </a:bodyPr>
          <a:lstStyle/>
          <a:p>
            <a:pPr defTabSz="932597"/>
            <a:r>
              <a:rPr lang="en-US" sz="1836" dirty="0">
                <a:solidFill>
                  <a:srgbClr val="FFFFFF"/>
                </a:solidFill>
              </a:rPr>
              <a:t>Microsoft Azure</a:t>
            </a:r>
          </a:p>
        </p:txBody>
      </p:sp>
    </p:spTree>
    <p:extLst>
      <p:ext uri="{BB962C8B-B14F-4D97-AF65-F5344CB8AC3E}">
        <p14:creationId xmlns:p14="http://schemas.microsoft.com/office/powerpoint/2010/main" val="157874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975" dirty="0"/>
              <a:t>Diagnostics</a:t>
            </a:r>
            <a:br>
              <a:rPr lang="en-US" sz="8975" dirty="0"/>
            </a:br>
            <a:r>
              <a:rPr lang="en-US" sz="8975" dirty="0"/>
              <a:t>Logging</a:t>
            </a:r>
            <a:br>
              <a:rPr lang="en-US" sz="8975" dirty="0"/>
            </a:br>
            <a:r>
              <a:rPr lang="en-US" sz="8975" dirty="0"/>
              <a:t>Scale</a:t>
            </a:r>
          </a:p>
        </p:txBody>
      </p:sp>
      <p:sp>
        <p:nvSpPr>
          <p:cNvPr id="3" name="TextBox 2"/>
          <p:cNvSpPr txBox="1"/>
          <p:nvPr/>
        </p:nvSpPr>
        <p:spPr>
          <a:xfrm>
            <a:off x="4251200" y="2711801"/>
            <a:ext cx="188409" cy="382308"/>
          </a:xfrm>
          <a:prstGeom prst="rect">
            <a:avLst/>
          </a:prstGeom>
          <a:noFill/>
        </p:spPr>
        <p:txBody>
          <a:bodyPr wrap="none" rtlCol="0">
            <a:spAutoFit/>
          </a:bodyPr>
          <a:lstStyle/>
          <a:p>
            <a:pPr defTabSz="932597"/>
            <a:endParaRPr lang="en-US" sz="1836" dirty="0">
              <a:solidFill>
                <a:srgbClr val="00B0F0"/>
              </a:solidFill>
            </a:endParaRPr>
          </a:p>
        </p:txBody>
      </p:sp>
    </p:spTree>
    <p:extLst>
      <p:ext uri="{BB962C8B-B14F-4D97-AF65-F5344CB8AC3E}">
        <p14:creationId xmlns:p14="http://schemas.microsoft.com/office/powerpoint/2010/main" val="3174581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Diagnostics, Logging, Scale</a:t>
            </a:r>
            <a:endParaRPr lang="en-US" dirty="0"/>
          </a:p>
        </p:txBody>
      </p:sp>
      <p:sp>
        <p:nvSpPr>
          <p:cNvPr id="4" name="Slide Number Placeholder 3"/>
          <p:cNvSpPr>
            <a:spLocks noGrp="1"/>
          </p:cNvSpPr>
          <p:nvPr>
            <p:ph type="sldNum" sz="quarter" idx="12"/>
          </p:nvPr>
        </p:nvSpPr>
        <p:spPr/>
        <p:txBody>
          <a:bodyPr/>
          <a:lstStyle/>
          <a:p>
            <a:fld id="{0A164282-434E-41D4-9582-783D542A7B68}" type="slidenum">
              <a:rPr lang="en-US" smtClean="0"/>
              <a:pPr/>
              <a:t>33</a:t>
            </a:fld>
            <a:endParaRPr lang="en-US"/>
          </a:p>
        </p:txBody>
      </p:sp>
      <p:sp>
        <p:nvSpPr>
          <p:cNvPr id="5" name="Rectangle 4"/>
          <p:cNvSpPr/>
          <p:nvPr/>
        </p:nvSpPr>
        <p:spPr>
          <a:xfrm>
            <a:off x="917531" y="1454702"/>
            <a:ext cx="4583307" cy="141484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97"/>
            <a:r>
              <a:rPr lang="en-US" sz="2856" dirty="0">
                <a:solidFill>
                  <a:srgbClr val="FFFFFF"/>
                </a:solidFill>
              </a:rPr>
              <a:t>API Calls, # of Devices, Data Out</a:t>
            </a:r>
          </a:p>
        </p:txBody>
      </p:sp>
      <p:sp>
        <p:nvSpPr>
          <p:cNvPr id="6" name="Rectangle 5"/>
          <p:cNvSpPr/>
          <p:nvPr/>
        </p:nvSpPr>
        <p:spPr>
          <a:xfrm>
            <a:off x="6812075" y="1450717"/>
            <a:ext cx="4583307" cy="1414846"/>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r>
              <a:rPr lang="en-US" sz="2856" dirty="0">
                <a:solidFill>
                  <a:srgbClr val="FFFFFF"/>
                </a:solidFill>
              </a:rPr>
              <a:t>Console Logging (auto error logging)</a:t>
            </a:r>
          </a:p>
        </p:txBody>
      </p:sp>
      <p:sp>
        <p:nvSpPr>
          <p:cNvPr id="7" name="Rectangle 6"/>
          <p:cNvSpPr/>
          <p:nvPr/>
        </p:nvSpPr>
        <p:spPr>
          <a:xfrm>
            <a:off x="913547" y="3323893"/>
            <a:ext cx="4583307" cy="1414846"/>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r>
              <a:rPr lang="en-US" sz="2856" dirty="0">
                <a:solidFill>
                  <a:srgbClr val="FFFFFF"/>
                </a:solidFill>
              </a:rPr>
              <a:t>Scale Service Based off API Calls</a:t>
            </a:r>
          </a:p>
        </p:txBody>
      </p:sp>
      <p:sp>
        <p:nvSpPr>
          <p:cNvPr id="8" name="Rectangle 7"/>
          <p:cNvSpPr/>
          <p:nvPr/>
        </p:nvSpPr>
        <p:spPr>
          <a:xfrm>
            <a:off x="6808090" y="3319908"/>
            <a:ext cx="4583307" cy="1414846"/>
          </a:xfrm>
          <a:prstGeom prst="rect">
            <a:avLst/>
          </a:prstGeom>
          <a:solidFill>
            <a:schemeClr val="accent4"/>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r>
              <a:rPr lang="en-US" sz="2856" dirty="0">
                <a:solidFill>
                  <a:srgbClr val="FFFFFF"/>
                </a:solidFill>
              </a:rPr>
              <a:t>Auto-scale to Save Money</a:t>
            </a:r>
          </a:p>
        </p:txBody>
      </p:sp>
      <p:sp>
        <p:nvSpPr>
          <p:cNvPr id="9" name="Rectangle 8"/>
          <p:cNvSpPr/>
          <p:nvPr/>
        </p:nvSpPr>
        <p:spPr>
          <a:xfrm>
            <a:off x="913545" y="5177144"/>
            <a:ext cx="4583307" cy="141484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r>
              <a:rPr lang="en-US" sz="2856" dirty="0">
                <a:solidFill>
                  <a:srgbClr val="FFFFFF"/>
                </a:solidFill>
              </a:rPr>
              <a:t>Free Tier for Mobile </a:t>
            </a:r>
          </a:p>
        </p:txBody>
      </p:sp>
      <p:sp>
        <p:nvSpPr>
          <p:cNvPr id="10" name="Rectangle 9"/>
          <p:cNvSpPr/>
          <p:nvPr/>
        </p:nvSpPr>
        <p:spPr>
          <a:xfrm>
            <a:off x="6808089" y="5173160"/>
            <a:ext cx="4583307" cy="1414846"/>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32597"/>
            <a:r>
              <a:rPr lang="en-US" sz="2856" dirty="0">
                <a:solidFill>
                  <a:srgbClr val="FFFFFF"/>
                </a:solidFill>
              </a:rPr>
              <a:t>Free Tier for SQL</a:t>
            </a:r>
          </a:p>
        </p:txBody>
      </p:sp>
    </p:spTree>
    <p:extLst>
      <p:ext uri="{BB962C8B-B14F-4D97-AF65-F5344CB8AC3E}">
        <p14:creationId xmlns:p14="http://schemas.microsoft.com/office/powerpoint/2010/main" val="14531974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19123" y="651668"/>
            <a:ext cx="11254112" cy="2435131"/>
          </a:xfrm>
        </p:spPr>
        <p:txBody>
          <a:bodyPr>
            <a:normAutofit/>
          </a:bodyPr>
          <a:lstStyle/>
          <a:p>
            <a:r>
              <a:rPr lang="en-US" sz="6731" dirty="0">
                <a:solidFill>
                  <a:schemeClr val="bg2"/>
                </a:solidFill>
              </a:rPr>
              <a:t>Mobile Service Scaling</a:t>
            </a:r>
          </a:p>
        </p:txBody>
      </p:sp>
      <p:sp>
        <p:nvSpPr>
          <p:cNvPr id="6" name="Subtitle 5"/>
          <p:cNvSpPr>
            <a:spLocks noGrp="1"/>
          </p:cNvSpPr>
          <p:nvPr>
            <p:ph type="subTitle" idx="1"/>
          </p:nvPr>
        </p:nvSpPr>
        <p:spPr>
          <a:xfrm>
            <a:off x="619122" y="3425838"/>
            <a:ext cx="11254112" cy="3277248"/>
          </a:xfrm>
        </p:spPr>
        <p:txBody>
          <a:bodyPr>
            <a:noAutofit/>
          </a:bodyPr>
          <a:lstStyle/>
          <a:p>
            <a:r>
              <a:rPr lang="en-US" sz="4080" dirty="0">
                <a:solidFill>
                  <a:srgbClr val="92D050"/>
                </a:solidFill>
                <a:latin typeface="+mj-lt"/>
                <a:sym typeface="Wingdings" panose="05000000000000000000" pitchFamily="2" charset="2"/>
              </a:rPr>
              <a:t> </a:t>
            </a:r>
            <a:r>
              <a:rPr lang="en-US" sz="4080" dirty="0">
                <a:solidFill>
                  <a:schemeClr val="bg2"/>
                </a:solidFill>
                <a:latin typeface="+mj-lt"/>
              </a:rPr>
              <a:t>Free: 500k calls / month / subscription</a:t>
            </a:r>
          </a:p>
          <a:p>
            <a:r>
              <a:rPr lang="en-US" sz="4080" dirty="0">
                <a:solidFill>
                  <a:srgbClr val="92D050"/>
                </a:solidFill>
                <a:latin typeface="+mj-lt"/>
                <a:sym typeface="Wingdings" panose="05000000000000000000" pitchFamily="2" charset="2"/>
              </a:rPr>
              <a:t> </a:t>
            </a:r>
            <a:r>
              <a:rPr lang="en-US" sz="4080" dirty="0">
                <a:solidFill>
                  <a:schemeClr val="bg1"/>
                </a:solidFill>
                <a:latin typeface="+mj-lt"/>
              </a:rPr>
              <a:t>Basic: 1.5M calls / unit (6) / month</a:t>
            </a:r>
          </a:p>
          <a:p>
            <a:r>
              <a:rPr lang="en-US" sz="4080" dirty="0">
                <a:solidFill>
                  <a:srgbClr val="92D050"/>
                </a:solidFill>
                <a:latin typeface="+mj-lt"/>
                <a:sym typeface="Wingdings" panose="05000000000000000000" pitchFamily="2" charset="2"/>
              </a:rPr>
              <a:t> </a:t>
            </a:r>
            <a:r>
              <a:rPr lang="en-US" sz="4080" dirty="0">
                <a:solidFill>
                  <a:schemeClr val="bg1"/>
                </a:solidFill>
                <a:latin typeface="+mj-lt"/>
                <a:sym typeface="Wingdings" panose="05000000000000000000" pitchFamily="2" charset="2"/>
              </a:rPr>
              <a:t>Standard: 15M calls / unit (10) / month</a:t>
            </a:r>
            <a:endParaRPr lang="en-US" sz="4080" dirty="0">
              <a:solidFill>
                <a:schemeClr val="bg1"/>
              </a:solidFill>
              <a:latin typeface="+mj-lt"/>
            </a:endParaRPr>
          </a:p>
        </p:txBody>
      </p:sp>
      <p:sp>
        <p:nvSpPr>
          <p:cNvPr id="4" name="TextBox 3"/>
          <p:cNvSpPr txBox="1"/>
          <p:nvPr/>
        </p:nvSpPr>
        <p:spPr>
          <a:xfrm>
            <a:off x="610909" y="6380761"/>
            <a:ext cx="1864392" cy="382308"/>
          </a:xfrm>
          <a:prstGeom prst="rect">
            <a:avLst/>
          </a:prstGeom>
          <a:noFill/>
        </p:spPr>
        <p:txBody>
          <a:bodyPr wrap="none" rtlCol="0">
            <a:spAutoFit/>
          </a:bodyPr>
          <a:lstStyle/>
          <a:p>
            <a:pPr defTabSz="932597"/>
            <a:r>
              <a:rPr lang="en-US" sz="1836" dirty="0">
                <a:solidFill>
                  <a:srgbClr val="FFFFFF"/>
                </a:solidFill>
              </a:rPr>
              <a:t>Microsoft Azure</a:t>
            </a:r>
          </a:p>
        </p:txBody>
      </p:sp>
    </p:spTree>
    <p:extLst>
      <p:ext uri="{BB962C8B-B14F-4D97-AF65-F5344CB8AC3E}">
        <p14:creationId xmlns:p14="http://schemas.microsoft.com/office/powerpoint/2010/main" val="405038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Scaling</a:t>
            </a:r>
            <a:endParaRPr lang="en-US" dirty="0"/>
          </a:p>
        </p:txBody>
      </p:sp>
      <p:sp>
        <p:nvSpPr>
          <p:cNvPr id="3" name="Subtitle 2"/>
          <p:cNvSpPr>
            <a:spLocks noGrp="1"/>
          </p:cNvSpPr>
          <p:nvPr>
            <p:ph type="subTitle" idx="1"/>
          </p:nvPr>
        </p:nvSpPr>
        <p:spPr/>
        <p:txBody>
          <a:bodyPr>
            <a:normAutofit/>
          </a:bodyPr>
          <a:lstStyle/>
          <a:p>
            <a:r>
              <a:rPr lang="en-US" sz="4080" dirty="0">
                <a:latin typeface="+mj-lt"/>
              </a:rPr>
              <a:t>Leaving Free Mode and Turning on </a:t>
            </a:r>
            <a:r>
              <a:rPr lang="en-US" sz="4080" dirty="0" err="1">
                <a:latin typeface="+mj-lt"/>
              </a:rPr>
              <a:t>AutoScale</a:t>
            </a:r>
            <a:endParaRPr lang="en-US" sz="4080" dirty="0">
              <a:latin typeface="+mj-lt"/>
            </a:endParaRPr>
          </a:p>
        </p:txBody>
      </p:sp>
    </p:spTree>
    <p:extLst>
      <p:ext uri="{BB962C8B-B14F-4D97-AF65-F5344CB8AC3E}">
        <p14:creationId xmlns:p14="http://schemas.microsoft.com/office/powerpoint/2010/main" val="884127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16378" y="2519556"/>
            <a:ext cx="7480133" cy="4434042"/>
            <a:chOff x="4420923" y="2470374"/>
            <a:chExt cx="7332220" cy="4347494"/>
          </a:xfrm>
        </p:grpSpPr>
        <p:pic>
          <p:nvPicPr>
            <p:cNvPr id="1027"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05649" y="2470374"/>
              <a:ext cx="4347494" cy="4347494"/>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 descr="C:\Users\Jonahs\Dropbox\Critical Resources\Helveticons Basic\Png\512x512\Cloud 512x512.png"/>
            <p:cNvPicPr>
              <a:picLocks noChangeAspect="1" noChangeArrowheads="1"/>
            </p:cNvPicPr>
            <p:nvPr/>
          </p:nvPicPr>
          <p:blipFill>
            <a:blip r:embed="rId3">
              <a:duotone>
                <a:prstClr val="black"/>
                <a:schemeClr val="bg1">
                  <a:lumMod val="50000"/>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29985" y="3595997"/>
              <a:ext cx="2854135" cy="2854135"/>
            </a:xfrm>
            <a:prstGeom prst="rect">
              <a:avLst/>
            </a:prstGeom>
            <a:noFill/>
            <a:extLst>
              <a:ext uri="{909E8E84-426E-40dd-AFC4-6F175D3DCCD1}">
                <a14:hiddenFill xmlns="" xmlns:a14="http://schemas.microsoft.com/office/drawing/2010/main">
                  <a:solidFill>
                    <a:srgbClr val="FFFFFF"/>
                  </a:solidFill>
                </a14:hiddenFill>
              </a:ext>
            </a:extLst>
          </p:spPr>
        </p:pic>
        <p:pic>
          <p:nvPicPr>
            <p:cNvPr id="35" name="Picture 3" descr="C:\Users\Jonahs\Dropbox\Critical Resources\Helveticons Basic\Png\512x512\Cloud 512x512.png"/>
            <p:cNvPicPr>
              <a:picLocks noChangeAspect="1" noChangeArrowheads="1"/>
            </p:cNvPicPr>
            <p:nvPr/>
          </p:nvPicPr>
          <p:blipFill>
            <a:blip r:embed="rId5" cstate="print">
              <a:duotone>
                <a:prstClr val="black"/>
                <a:schemeClr val="bg1">
                  <a:lumMod val="50000"/>
                  <a:tint val="45000"/>
                  <a:satMod val="400000"/>
                </a:schemeClr>
              </a:duotone>
              <a:extLst>
                <a:ext uri="{BEBA8EAE-BF5A-486C-A8C5-ECC9F3942E4B}">
                  <a14:imgProps xmlns:a14="http://schemas.microsoft.com/office/drawing/2010/main">
                    <a14:imgLayer r:embed="rId6">
                      <a14:imgEffect>
                        <a14:colorTemperature colorTemp="11500"/>
                      </a14:imgEffect>
                      <a14:imgEffect>
                        <a14:saturation sat="13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420923" y="4403409"/>
              <a:ext cx="1803636" cy="18036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24" name="Rectangle 123"/>
          <p:cNvSpPr/>
          <p:nvPr/>
        </p:nvSpPr>
        <p:spPr>
          <a:xfrm>
            <a:off x="1671380" y="1432728"/>
            <a:ext cx="1738545" cy="652822"/>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132" fontAlgn="base">
              <a:spcAft>
                <a:spcPct val="0"/>
              </a:spcAft>
            </a:pPr>
            <a:r>
              <a:rPr lang="en-US" sz="2040" dirty="0" err="1" smtClean="0">
                <a:gradFill>
                  <a:gsLst>
                    <a:gs pos="0">
                      <a:schemeClr val="tx1"/>
                    </a:gs>
                    <a:gs pos="100000">
                      <a:schemeClr val="tx1"/>
                    </a:gs>
                  </a:gsLst>
                  <a:lin ang="5400000" scaled="0"/>
                </a:gradFill>
                <a:ea typeface="Kozuka Gothic Pro R" pitchFamily="34" charset="-128"/>
              </a:rPr>
              <a:t>Saját</a:t>
            </a:r>
            <a:r>
              <a:rPr lang="en-US" sz="2040" dirty="0" smtClean="0">
                <a:gradFill>
                  <a:gsLst>
                    <a:gs pos="0">
                      <a:schemeClr val="tx1"/>
                    </a:gs>
                    <a:gs pos="100000">
                      <a:schemeClr val="tx1"/>
                    </a:gs>
                  </a:gsLst>
                  <a:lin ang="5400000" scaled="0"/>
                </a:gradFill>
                <a:ea typeface="Kozuka Gothic Pro R" pitchFamily="34" charset="-128"/>
              </a:rPr>
              <a:t> </a:t>
            </a:r>
            <a:r>
              <a:rPr lang="hu-HU" sz="2040" dirty="0" smtClean="0">
                <a:gradFill>
                  <a:gsLst>
                    <a:gs pos="0">
                      <a:schemeClr val="tx1"/>
                    </a:gs>
                    <a:gs pos="100000">
                      <a:schemeClr val="tx1"/>
                    </a:gs>
                  </a:gsLst>
                  <a:lin ang="5400000" scaled="0"/>
                </a:gradFill>
                <a:ea typeface="Kozuka Gothic Pro R" pitchFamily="34" charset="-128"/>
              </a:rPr>
              <a:t>Adatközpont</a:t>
            </a:r>
            <a:endParaRPr lang="en-US" sz="2040" dirty="0">
              <a:gradFill>
                <a:gsLst>
                  <a:gs pos="0">
                    <a:schemeClr val="tx1"/>
                  </a:gs>
                  <a:gs pos="100000">
                    <a:schemeClr val="tx1"/>
                  </a:gs>
                </a:gsLst>
                <a:lin ang="5400000" scaled="0"/>
              </a:gradFill>
              <a:ea typeface="Kozuka Gothic Pro R" pitchFamily="34" charset="-128"/>
            </a:endParaRPr>
          </a:p>
        </p:txBody>
      </p:sp>
      <p:sp>
        <p:nvSpPr>
          <p:cNvPr id="128" name="Rectangle 127"/>
          <p:cNvSpPr/>
          <p:nvPr/>
        </p:nvSpPr>
        <p:spPr>
          <a:xfrm>
            <a:off x="1715333" y="4496968"/>
            <a:ext cx="1671290" cy="388585"/>
          </a:xfrm>
          <a:prstGeom prst="rect">
            <a:avLst/>
          </a:prstGeom>
          <a:solidFill>
            <a:schemeClr val="tx2"/>
          </a:solidFill>
          <a:ln w="9525" cap="flat" cmpd="sng" algn="ctr">
            <a:noFill/>
            <a:prstDash val="solid"/>
          </a:ln>
          <a:effectLst/>
        </p:spPr>
        <p:txBody>
          <a:bodyPr lIns="93260" tIns="46632" rIns="9326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hu-HU" sz="1496" dirty="0" err="1" smtClean="0">
                <a:solidFill>
                  <a:schemeClr val="bg2"/>
                </a:solidFill>
                <a:ea typeface="Segoe UI" pitchFamily="34" charset="0"/>
                <a:cs typeface="Segoe UI" pitchFamily="34" charset="0"/>
              </a:rPr>
              <a:t>Virtualizáció</a:t>
            </a:r>
            <a:endParaRPr lang="en-US" sz="1496" dirty="0">
              <a:solidFill>
                <a:schemeClr val="bg2"/>
              </a:solidFill>
              <a:ea typeface="Segoe UI" pitchFamily="34" charset="0"/>
              <a:cs typeface="Segoe UI" pitchFamily="34" charset="0"/>
            </a:endParaRPr>
          </a:p>
        </p:txBody>
      </p:sp>
      <p:sp>
        <p:nvSpPr>
          <p:cNvPr id="129" name="Rectangle 128"/>
          <p:cNvSpPr/>
          <p:nvPr/>
        </p:nvSpPr>
        <p:spPr>
          <a:xfrm>
            <a:off x="1715333" y="4033095"/>
            <a:ext cx="1671290" cy="388585"/>
          </a:xfrm>
          <a:prstGeom prst="rect">
            <a:avLst/>
          </a:prstGeom>
          <a:solidFill>
            <a:schemeClr val="tx2"/>
          </a:solidFill>
          <a:ln w="9525" cap="flat" cmpd="sng" algn="ctr">
            <a:noFill/>
            <a:prstDash val="solid"/>
          </a:ln>
          <a:effectLst/>
        </p:spPr>
        <p:txBody>
          <a:bodyPr lIns="93260" tIns="46632" rIns="9326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en-US" sz="1496" dirty="0">
                <a:solidFill>
                  <a:schemeClr val="bg2"/>
                </a:solidFill>
                <a:ea typeface="Segoe UI" pitchFamily="34" charset="0"/>
                <a:cs typeface="Segoe UI" pitchFamily="34" charset="0"/>
              </a:rPr>
              <a:t>O/S</a:t>
            </a:r>
          </a:p>
        </p:txBody>
      </p:sp>
      <p:sp>
        <p:nvSpPr>
          <p:cNvPr id="130" name="Rectangle 129"/>
          <p:cNvSpPr/>
          <p:nvPr/>
        </p:nvSpPr>
        <p:spPr>
          <a:xfrm>
            <a:off x="1715333" y="4960840"/>
            <a:ext cx="1671290" cy="388585"/>
          </a:xfrm>
          <a:prstGeom prst="rect">
            <a:avLst/>
          </a:prstGeom>
          <a:solidFill>
            <a:schemeClr val="tx2"/>
          </a:solidFill>
          <a:ln w="9525" cap="flat" cmpd="sng" algn="ctr">
            <a:noFill/>
            <a:prstDash val="solid"/>
          </a:ln>
          <a:effectLst/>
        </p:spPr>
        <p:txBody>
          <a:bodyPr lIns="93260" tIns="46632" rIns="9326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en-US" sz="1496" dirty="0">
                <a:solidFill>
                  <a:schemeClr val="bg2"/>
                </a:solidFill>
                <a:ea typeface="Segoe UI" pitchFamily="34" charset="0"/>
                <a:cs typeface="Segoe UI" pitchFamily="34" charset="0"/>
              </a:rPr>
              <a:t>Hardware</a:t>
            </a:r>
          </a:p>
        </p:txBody>
      </p:sp>
      <p:sp>
        <p:nvSpPr>
          <p:cNvPr id="133" name="Rectangle 132"/>
          <p:cNvSpPr/>
          <p:nvPr/>
        </p:nvSpPr>
        <p:spPr>
          <a:xfrm>
            <a:off x="1715333" y="3569221"/>
            <a:ext cx="1671290" cy="388585"/>
          </a:xfrm>
          <a:prstGeom prst="rect">
            <a:avLst/>
          </a:prstGeom>
          <a:solidFill>
            <a:schemeClr val="tx2"/>
          </a:solidFill>
          <a:ln w="9525" cap="flat" cmpd="sng" algn="ctr">
            <a:noFill/>
            <a:prstDash val="solid"/>
          </a:ln>
          <a:effectLst/>
        </p:spPr>
        <p:txBody>
          <a:bodyPr lIns="0" tIns="46632" rIns="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hu-HU" sz="1496" dirty="0" smtClean="0">
                <a:solidFill>
                  <a:schemeClr val="bg2"/>
                </a:solidFill>
                <a:ea typeface="Segoe UI" pitchFamily="34" charset="0"/>
                <a:cs typeface="Segoe UI" pitchFamily="34" charset="0"/>
              </a:rPr>
              <a:t>Hálózat</a:t>
            </a:r>
            <a:endParaRPr lang="en-US" sz="1496" dirty="0">
              <a:solidFill>
                <a:schemeClr val="bg2"/>
              </a:solidFill>
              <a:ea typeface="Segoe UI" pitchFamily="34" charset="0"/>
              <a:cs typeface="Segoe UI" pitchFamily="34" charset="0"/>
            </a:endParaRPr>
          </a:p>
        </p:txBody>
      </p:sp>
      <p:sp>
        <p:nvSpPr>
          <p:cNvPr id="134" name="Rectangle 133"/>
          <p:cNvSpPr/>
          <p:nvPr/>
        </p:nvSpPr>
        <p:spPr>
          <a:xfrm>
            <a:off x="1715333" y="2624150"/>
            <a:ext cx="1671290" cy="388585"/>
          </a:xfrm>
          <a:prstGeom prst="rect">
            <a:avLst/>
          </a:prstGeom>
          <a:solidFill>
            <a:schemeClr val="tx2"/>
          </a:solidFill>
          <a:ln w="9525" cap="flat" cmpd="sng" algn="ctr">
            <a:noFill/>
            <a:prstDash val="solid"/>
          </a:ln>
          <a:effectLst/>
        </p:spPr>
        <p:txBody>
          <a:bodyPr lIns="93260" tIns="46632" rIns="9326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hu-HU" sz="1496" dirty="0" smtClean="0">
                <a:solidFill>
                  <a:schemeClr val="bg2"/>
                </a:solidFill>
                <a:ea typeface="Segoe UI" pitchFamily="34" charset="0"/>
                <a:cs typeface="Segoe UI" pitchFamily="34" charset="0"/>
              </a:rPr>
              <a:t>Adat</a:t>
            </a:r>
            <a:endParaRPr lang="en-US" sz="1496" dirty="0">
              <a:solidFill>
                <a:schemeClr val="bg2"/>
              </a:solidFill>
              <a:ea typeface="Segoe UI" pitchFamily="34" charset="0"/>
              <a:cs typeface="Segoe UI" pitchFamily="34" charset="0"/>
            </a:endParaRPr>
          </a:p>
        </p:txBody>
      </p:sp>
      <p:sp>
        <p:nvSpPr>
          <p:cNvPr id="135" name="Rectangle 134"/>
          <p:cNvSpPr/>
          <p:nvPr/>
        </p:nvSpPr>
        <p:spPr>
          <a:xfrm>
            <a:off x="1715333" y="2160277"/>
            <a:ext cx="1671290" cy="388585"/>
          </a:xfrm>
          <a:prstGeom prst="rect">
            <a:avLst/>
          </a:prstGeom>
          <a:solidFill>
            <a:schemeClr val="tx2"/>
          </a:solidFill>
          <a:ln w="9525" cap="flat" cmpd="sng" algn="ctr">
            <a:noFill/>
            <a:prstDash val="solid"/>
          </a:ln>
          <a:effectLst/>
        </p:spPr>
        <p:txBody>
          <a:bodyPr lIns="93260" tIns="46632" rIns="9326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hu-HU" sz="1496" dirty="0" smtClean="0">
                <a:solidFill>
                  <a:schemeClr val="bg2"/>
                </a:solidFill>
                <a:ea typeface="Segoe UI" pitchFamily="34" charset="0"/>
                <a:cs typeface="Segoe UI" pitchFamily="34" charset="0"/>
              </a:rPr>
              <a:t>Alkalmazás</a:t>
            </a:r>
            <a:endParaRPr lang="en-US" sz="1496" dirty="0">
              <a:solidFill>
                <a:schemeClr val="bg2"/>
              </a:solidFill>
              <a:ea typeface="Segoe UI" pitchFamily="34" charset="0"/>
              <a:cs typeface="Segoe UI" pitchFamily="34" charset="0"/>
            </a:endParaRPr>
          </a:p>
        </p:txBody>
      </p:sp>
      <p:sp>
        <p:nvSpPr>
          <p:cNvPr id="136" name="Rectangle 135"/>
          <p:cNvSpPr/>
          <p:nvPr/>
        </p:nvSpPr>
        <p:spPr>
          <a:xfrm>
            <a:off x="1715331" y="3105348"/>
            <a:ext cx="1671290" cy="388585"/>
          </a:xfrm>
          <a:prstGeom prst="rect">
            <a:avLst/>
          </a:prstGeom>
          <a:solidFill>
            <a:schemeClr val="tx2"/>
          </a:solidFill>
          <a:ln w="9525" cap="flat" cmpd="sng" algn="ctr">
            <a:noFill/>
            <a:prstDash val="solid"/>
          </a:ln>
          <a:effectLst/>
        </p:spPr>
        <p:txBody>
          <a:bodyPr lIns="93260" tIns="46632" rIns="93260" bIns="46632"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43234"/>
            <a:r>
              <a:rPr lang="hu-HU" sz="1496" dirty="0" smtClean="0">
                <a:solidFill>
                  <a:schemeClr val="bg2"/>
                </a:solidFill>
                <a:ea typeface="Segoe UI" pitchFamily="34" charset="0"/>
                <a:cs typeface="Segoe UI" pitchFamily="34" charset="0"/>
              </a:rPr>
              <a:t>Tűzfal</a:t>
            </a:r>
            <a:endParaRPr lang="en-US" sz="1496" dirty="0">
              <a:solidFill>
                <a:schemeClr val="bg2"/>
              </a:solidFill>
              <a:ea typeface="Segoe UI" pitchFamily="34" charset="0"/>
              <a:cs typeface="Segoe UI" pitchFamily="34" charset="0"/>
            </a:endParaRPr>
          </a:p>
        </p:txBody>
      </p:sp>
      <p:sp>
        <p:nvSpPr>
          <p:cNvPr id="170" name="Rectangle 169"/>
          <p:cNvSpPr/>
          <p:nvPr/>
        </p:nvSpPr>
        <p:spPr>
          <a:xfrm>
            <a:off x="9551596" y="1434087"/>
            <a:ext cx="1671288" cy="652822"/>
          </a:xfrm>
          <a:prstGeom prst="rect">
            <a:avLst/>
          </a:prstGeom>
          <a:noFill/>
          <a:ln w="9525" cap="flat" cmpd="sng" algn="ctr">
            <a:noFill/>
            <a:prstDash val="solid"/>
          </a:ln>
          <a:effectLst/>
        </p:spPr>
        <p:txBody>
          <a:bodyPr lIns="93260" tIns="0" rIns="9326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132" fontAlgn="base">
              <a:spcAft>
                <a:spcPct val="0"/>
              </a:spcAft>
            </a:pPr>
            <a:r>
              <a:rPr lang="en-US" sz="2040" dirty="0">
                <a:gradFill>
                  <a:gsLst>
                    <a:gs pos="0">
                      <a:schemeClr val="tx1"/>
                    </a:gs>
                    <a:gs pos="100000">
                      <a:schemeClr val="tx1"/>
                    </a:gs>
                  </a:gsLst>
                  <a:lin ang="5400000" scaled="0"/>
                </a:gradFill>
                <a:ea typeface="Kozuka Gothic Pro R" pitchFamily="34" charset="-128"/>
              </a:rPr>
              <a:t>Web </a:t>
            </a:r>
            <a:br>
              <a:rPr lang="en-US" sz="2040" dirty="0">
                <a:gradFill>
                  <a:gsLst>
                    <a:gs pos="0">
                      <a:schemeClr val="tx1"/>
                    </a:gs>
                    <a:gs pos="100000">
                      <a:schemeClr val="tx1"/>
                    </a:gs>
                  </a:gsLst>
                  <a:lin ang="5400000" scaled="0"/>
                </a:gradFill>
                <a:ea typeface="Kozuka Gothic Pro R" pitchFamily="34" charset="-128"/>
              </a:rPr>
            </a:br>
            <a:r>
              <a:rPr lang="en-US" sz="2040" dirty="0">
                <a:gradFill>
                  <a:gsLst>
                    <a:gs pos="0">
                      <a:schemeClr val="tx1"/>
                    </a:gs>
                    <a:gs pos="100000">
                      <a:schemeClr val="tx1"/>
                    </a:gs>
                  </a:gsLst>
                  <a:lin ang="5400000" scaled="0"/>
                </a:gradFill>
                <a:ea typeface="Kozuka Gothic Pro R" pitchFamily="34" charset="-128"/>
              </a:rPr>
              <a:t>Sites</a:t>
            </a:r>
          </a:p>
        </p:txBody>
      </p:sp>
      <p:sp>
        <p:nvSpPr>
          <p:cNvPr id="180" name="Rectangle 179"/>
          <p:cNvSpPr/>
          <p:nvPr/>
        </p:nvSpPr>
        <p:spPr>
          <a:xfrm>
            <a:off x="9551596" y="2161637"/>
            <a:ext cx="1671288" cy="388585"/>
          </a:xfrm>
          <a:prstGeom prst="rect">
            <a:avLst/>
          </a:prstGeom>
          <a:solidFill>
            <a:schemeClr val="accent2"/>
          </a:solidFill>
          <a:ln w="9525" cap="flat" cmpd="sng" algn="ctr">
            <a:noFill/>
            <a:prstDash val="solid"/>
          </a:ln>
          <a:effectLst/>
        </p:spPr>
        <p:txBody>
          <a:bodyPr lIns="0" tIns="46632" rIns="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Alkalmazás</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p:cNvSpPr/>
          <p:nvPr/>
        </p:nvSpPr>
        <p:spPr>
          <a:xfrm>
            <a:off x="9551596" y="2625510"/>
            <a:ext cx="1671288" cy="388585"/>
          </a:xfrm>
          <a:prstGeom prst="rect">
            <a:avLst/>
          </a:prstGeom>
          <a:solidFill>
            <a:schemeClr val="accent2"/>
          </a:solidFill>
          <a:ln w="9525" cap="flat" cmpd="sng" algn="ctr">
            <a:noFill/>
            <a:prstDash val="solid"/>
          </a:ln>
          <a:effectLst/>
        </p:spPr>
        <p:txBody>
          <a:bodyPr lIns="0" tIns="46632" rIns="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Adat</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p:cNvSpPr/>
          <p:nvPr/>
        </p:nvSpPr>
        <p:spPr>
          <a:xfrm>
            <a:off x="6943455" y="1434087"/>
            <a:ext cx="1671288" cy="652822"/>
          </a:xfrm>
          <a:prstGeom prst="rect">
            <a:avLst/>
          </a:prstGeom>
          <a:noFill/>
          <a:ln w="9525" cap="flat" cmpd="sng" algn="ctr">
            <a:noFill/>
            <a:prstDash val="solid"/>
          </a:ln>
          <a:effectLst/>
        </p:spPr>
        <p:txBody>
          <a:bodyPr lIns="93260" tIns="0" rIns="9326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132" fontAlgn="base">
              <a:spcAft>
                <a:spcPct val="0"/>
              </a:spcAft>
            </a:pPr>
            <a:r>
              <a:rPr lang="en-US" sz="2040" dirty="0">
                <a:gradFill>
                  <a:gsLst>
                    <a:gs pos="0">
                      <a:schemeClr val="tx1"/>
                    </a:gs>
                    <a:gs pos="100000">
                      <a:schemeClr val="tx1"/>
                    </a:gs>
                  </a:gsLst>
                  <a:lin ang="5400000" scaled="0"/>
                </a:gradFill>
                <a:ea typeface="Kozuka Gothic Pro R" pitchFamily="34" charset="-128"/>
              </a:rPr>
              <a:t>Cloud Services</a:t>
            </a:r>
            <a:endParaRPr lang="en-US" sz="1632" dirty="0">
              <a:gradFill>
                <a:gsLst>
                  <a:gs pos="0">
                    <a:schemeClr val="tx1"/>
                  </a:gs>
                  <a:gs pos="100000">
                    <a:schemeClr val="tx1"/>
                  </a:gs>
                </a:gsLst>
                <a:lin ang="5400000" scaled="0"/>
              </a:gradFill>
              <a:ea typeface="Kozuka Gothic Pro R" pitchFamily="34" charset="-128"/>
            </a:endParaRPr>
          </a:p>
        </p:txBody>
      </p:sp>
      <p:sp>
        <p:nvSpPr>
          <p:cNvPr id="166" name="Rectangle 165"/>
          <p:cNvSpPr/>
          <p:nvPr/>
        </p:nvSpPr>
        <p:spPr>
          <a:xfrm>
            <a:off x="6943454" y="2161640"/>
            <a:ext cx="1671288" cy="388585"/>
          </a:xfrm>
          <a:prstGeom prst="rect">
            <a:avLst/>
          </a:prstGeom>
          <a:solidFill>
            <a:schemeClr val="accent1"/>
          </a:solidFill>
          <a:ln w="9525" cap="flat" cmpd="sng" algn="ctr">
            <a:noFill/>
            <a:prstDash val="solid"/>
          </a:ln>
          <a:effectLst/>
        </p:spPr>
        <p:txBody>
          <a:bodyPr lIns="93260" tIns="46632" rIns="9326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Alkalmazás</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67" name="Rectangle 166"/>
          <p:cNvSpPr/>
          <p:nvPr/>
        </p:nvSpPr>
        <p:spPr>
          <a:xfrm>
            <a:off x="6943454" y="3112708"/>
            <a:ext cx="1671288" cy="388585"/>
          </a:xfrm>
          <a:prstGeom prst="rect">
            <a:avLst/>
          </a:prstGeom>
          <a:solidFill>
            <a:schemeClr val="accent1"/>
          </a:solidFill>
          <a:ln w="9525" cap="flat" cmpd="sng" algn="ctr">
            <a:noFill/>
            <a:prstDash val="solid"/>
          </a:ln>
          <a:effectLst/>
        </p:spPr>
        <p:txBody>
          <a:bodyPr lIns="0" tIns="46632" rIns="0" bIns="46632" rtlCol="0" anchor="ctr" anchorCtr="0"/>
          <a:lstStyle/>
          <a:p>
            <a:pPr algn="ctr" defTabSz="1243234"/>
            <a:r>
              <a:rPr lang="hu-HU" sz="1496" dirty="0">
                <a:gradFill>
                  <a:gsLst>
                    <a:gs pos="0">
                      <a:srgbClr val="FFFFFF"/>
                    </a:gs>
                    <a:gs pos="100000">
                      <a:srgbClr val="FFFFFF"/>
                    </a:gs>
                  </a:gsLst>
                  <a:lin ang="5400000" scaled="0"/>
                </a:gradFill>
                <a:ea typeface="Segoe UI" pitchFamily="34" charset="0"/>
                <a:cs typeface="Segoe UI" pitchFamily="34" charset="0"/>
              </a:rPr>
              <a:t>Tűzfal</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p:cNvSpPr/>
          <p:nvPr/>
        </p:nvSpPr>
        <p:spPr>
          <a:xfrm>
            <a:off x="6943454" y="2625513"/>
            <a:ext cx="1671288" cy="388585"/>
          </a:xfrm>
          <a:prstGeom prst="rect">
            <a:avLst/>
          </a:prstGeom>
          <a:solidFill>
            <a:schemeClr val="accent1"/>
          </a:solidFill>
          <a:ln w="9525" cap="flat" cmpd="sng" algn="ctr">
            <a:noFill/>
            <a:prstDash val="solid"/>
          </a:ln>
          <a:effectLst/>
        </p:spPr>
        <p:txBody>
          <a:bodyPr lIns="93260" tIns="46632" rIns="9326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Adat</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a:xfrm>
            <a:off x="6943454" y="3589062"/>
            <a:ext cx="1671288" cy="388585"/>
          </a:xfrm>
          <a:prstGeom prst="rect">
            <a:avLst/>
          </a:prstGeom>
          <a:solidFill>
            <a:schemeClr val="accent1"/>
          </a:solidFill>
          <a:ln w="9525" cap="flat" cmpd="sng" algn="ctr">
            <a:noFill/>
            <a:prstDash val="solid"/>
          </a:ln>
          <a:effectLst/>
        </p:spPr>
        <p:txBody>
          <a:bodyPr lIns="0" tIns="46632" rIns="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Hálózat</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a:xfrm>
            <a:off x="4342441" y="1434087"/>
            <a:ext cx="1671290" cy="652822"/>
          </a:xfrm>
          <a:prstGeom prst="rect">
            <a:avLst/>
          </a:prstGeom>
          <a:noFill/>
          <a:ln w="9525" cap="flat" cmpd="sng" algn="ctr">
            <a:noFill/>
            <a:prstDash val="solid"/>
          </a:ln>
          <a:effectLst/>
        </p:spPr>
        <p:txBody>
          <a:bodyPr lIns="93260" tIns="0" rIns="9326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132" fontAlgn="base">
              <a:spcAft>
                <a:spcPct val="0"/>
              </a:spcAft>
            </a:pPr>
            <a:r>
              <a:rPr lang="en-US" sz="2040" dirty="0">
                <a:gradFill>
                  <a:gsLst>
                    <a:gs pos="0">
                      <a:schemeClr val="tx1"/>
                    </a:gs>
                    <a:gs pos="100000">
                      <a:schemeClr val="tx1"/>
                    </a:gs>
                  </a:gsLst>
                  <a:lin ang="5400000" scaled="0"/>
                </a:gradFill>
                <a:ea typeface="Kozuka Gothic Pro R" pitchFamily="34" charset="-128"/>
              </a:rPr>
              <a:t>Virtual Machines</a:t>
            </a:r>
            <a:endParaRPr lang="en-US" sz="1632" dirty="0">
              <a:gradFill>
                <a:gsLst>
                  <a:gs pos="0">
                    <a:schemeClr val="tx1"/>
                  </a:gs>
                  <a:gs pos="100000">
                    <a:schemeClr val="tx1"/>
                  </a:gs>
                </a:gsLst>
                <a:lin ang="5400000" scaled="0"/>
              </a:gradFill>
              <a:ea typeface="Kozuka Gothic Pro R" pitchFamily="34" charset="-128"/>
            </a:endParaRPr>
          </a:p>
        </p:txBody>
      </p:sp>
      <p:sp>
        <p:nvSpPr>
          <p:cNvPr id="149" name="Rectangle 148"/>
          <p:cNvSpPr/>
          <p:nvPr/>
        </p:nvSpPr>
        <p:spPr>
          <a:xfrm>
            <a:off x="4342441" y="3570580"/>
            <a:ext cx="1671290" cy="388585"/>
          </a:xfrm>
          <a:prstGeom prst="rect">
            <a:avLst/>
          </a:prstGeom>
          <a:solidFill>
            <a:schemeClr val="accent5"/>
          </a:solidFill>
          <a:ln w="9525" cap="flat" cmpd="sng" algn="ctr">
            <a:noFill/>
            <a:prstDash val="solid"/>
          </a:ln>
          <a:effectLst/>
        </p:spPr>
        <p:txBody>
          <a:bodyPr lIns="0" tIns="46632" rIns="0" bIns="46632" rtlCol="0" anchor="ctr"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3234"/>
            <a:r>
              <a:rPr lang="en-US" sz="1496" dirty="0" err="1" smtClean="0">
                <a:gradFill>
                  <a:gsLst>
                    <a:gs pos="0">
                      <a:srgbClr val="FFFFFF"/>
                    </a:gs>
                    <a:gs pos="100000">
                      <a:srgbClr val="FFFFFF"/>
                    </a:gs>
                  </a:gsLst>
                  <a:lin ang="5400000" scaled="0"/>
                </a:gradFill>
                <a:ea typeface="Segoe UI" pitchFamily="34" charset="0"/>
                <a:cs typeface="Segoe UI" pitchFamily="34" charset="0"/>
              </a:rPr>
              <a:t>Hálózat</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a:xfrm>
            <a:off x="4342441" y="2625513"/>
            <a:ext cx="1671290" cy="388585"/>
          </a:xfrm>
          <a:prstGeom prst="rect">
            <a:avLst/>
          </a:prstGeom>
          <a:solidFill>
            <a:schemeClr val="accent5"/>
          </a:solidFill>
          <a:ln w="9525" cap="flat" cmpd="sng" algn="ctr">
            <a:noFill/>
            <a:prstDash val="solid"/>
          </a:ln>
          <a:effectLst/>
        </p:spPr>
        <p:txBody>
          <a:bodyPr lIns="93260" tIns="46632" rIns="9326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Adat</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p:cNvSpPr/>
          <p:nvPr/>
        </p:nvSpPr>
        <p:spPr>
          <a:xfrm>
            <a:off x="4342441" y="2161641"/>
            <a:ext cx="1671290" cy="388585"/>
          </a:xfrm>
          <a:prstGeom prst="rect">
            <a:avLst/>
          </a:prstGeom>
          <a:solidFill>
            <a:schemeClr val="accent5"/>
          </a:solidFill>
          <a:ln w="9525" cap="flat" cmpd="sng" algn="ctr">
            <a:noFill/>
            <a:prstDash val="solid"/>
          </a:ln>
          <a:effectLst/>
        </p:spPr>
        <p:txBody>
          <a:bodyPr lIns="93260" tIns="46632" rIns="93260" bIns="46632" rtlCol="0" anchor="ctr" anchorCtr="0"/>
          <a:lstStyle/>
          <a:p>
            <a:pPr algn="ctr" defTabSz="1243234"/>
            <a:r>
              <a:rPr lang="en-US" sz="1496" dirty="0" err="1">
                <a:gradFill>
                  <a:gsLst>
                    <a:gs pos="0">
                      <a:srgbClr val="FFFFFF"/>
                    </a:gs>
                    <a:gs pos="100000">
                      <a:srgbClr val="FFFFFF"/>
                    </a:gs>
                  </a:gsLst>
                  <a:lin ang="5400000" scaled="0"/>
                </a:gradFill>
                <a:ea typeface="Segoe UI" pitchFamily="34" charset="0"/>
                <a:cs typeface="Segoe UI" pitchFamily="34" charset="0"/>
              </a:rPr>
              <a:t>Alkalmazás</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p:cNvSpPr/>
          <p:nvPr/>
        </p:nvSpPr>
        <p:spPr>
          <a:xfrm>
            <a:off x="4342441" y="3106708"/>
            <a:ext cx="1671290" cy="388585"/>
          </a:xfrm>
          <a:prstGeom prst="rect">
            <a:avLst/>
          </a:prstGeom>
          <a:solidFill>
            <a:schemeClr val="accent5"/>
          </a:solidFill>
          <a:ln w="9525" cap="flat" cmpd="sng" algn="ctr">
            <a:noFill/>
            <a:prstDash val="solid"/>
          </a:ln>
          <a:effectLst/>
        </p:spPr>
        <p:txBody>
          <a:bodyPr lIns="93260" tIns="46632" rIns="93260" bIns="46632" rtlCol="0" anchor="ctr" anchorCtr="0"/>
          <a:lstStyle/>
          <a:p>
            <a:pPr algn="ctr" defTabSz="1243234"/>
            <a:r>
              <a:rPr lang="hu-HU" sz="1496" dirty="0">
                <a:gradFill>
                  <a:gsLst>
                    <a:gs pos="0">
                      <a:srgbClr val="FFFFFF"/>
                    </a:gs>
                    <a:gs pos="100000">
                      <a:srgbClr val="FFFFFF"/>
                    </a:gs>
                  </a:gsLst>
                  <a:lin ang="5400000" scaled="0"/>
                </a:gradFill>
                <a:ea typeface="Segoe UI" pitchFamily="34" charset="0"/>
                <a:cs typeface="Segoe UI" pitchFamily="34" charset="0"/>
              </a:rPr>
              <a:t>Tűzfal</a:t>
            </a:r>
            <a:endParaRPr lang="en-US" sz="1496" dirty="0">
              <a:gradFill>
                <a:gsLst>
                  <a:gs pos="0">
                    <a:srgbClr val="FFFFFF"/>
                  </a:gs>
                  <a:gs pos="100000">
                    <a:srgbClr val="FFFFFF"/>
                  </a:gs>
                </a:gsLst>
                <a:lin ang="5400000" scaled="0"/>
              </a:gradFill>
              <a:ea typeface="Segoe UI" pitchFamily="34" charset="0"/>
              <a:cs typeface="Segoe UI" pitchFamily="34" charset="0"/>
            </a:endParaRPr>
          </a:p>
        </p:txBody>
      </p:sp>
      <p:sp>
        <p:nvSpPr>
          <p:cNvPr id="71" name="Rectangle 70"/>
          <p:cNvSpPr/>
          <p:nvPr/>
        </p:nvSpPr>
        <p:spPr>
          <a:xfrm>
            <a:off x="4342441" y="4034454"/>
            <a:ext cx="1671290" cy="388585"/>
          </a:xfrm>
          <a:prstGeom prst="rect">
            <a:avLst/>
          </a:prstGeom>
          <a:solidFill>
            <a:schemeClr val="accent5"/>
          </a:solidFill>
          <a:ln w="9525" cap="flat" cmpd="sng" algn="ctr">
            <a:noFill/>
            <a:prstDash val="solid"/>
          </a:ln>
          <a:effectLst/>
        </p:spPr>
        <p:txBody>
          <a:bodyPr lIns="93260" tIns="46632" rIns="93260" bIns="46632" rtlCol="0" anchor="ctr" anchorCtr="0"/>
          <a:lstStyle/>
          <a:p>
            <a:pPr algn="ctr" defTabSz="1243234"/>
            <a:r>
              <a:rPr lang="en-US" sz="1496" dirty="0">
                <a:gradFill>
                  <a:gsLst>
                    <a:gs pos="0">
                      <a:srgbClr val="FFFFFF"/>
                    </a:gs>
                    <a:gs pos="100000">
                      <a:srgbClr val="FFFFFF"/>
                    </a:gs>
                  </a:gsLst>
                  <a:lin ang="5400000" scaled="0"/>
                </a:gradFill>
                <a:ea typeface="Segoe UI" pitchFamily="34" charset="0"/>
                <a:cs typeface="Segoe UI" pitchFamily="34" charset="0"/>
              </a:rPr>
              <a:t>O/S</a:t>
            </a:r>
          </a:p>
        </p:txBody>
      </p:sp>
      <p:sp>
        <p:nvSpPr>
          <p:cNvPr id="41" name="Pentagon 40"/>
          <p:cNvSpPr/>
          <p:nvPr/>
        </p:nvSpPr>
        <p:spPr bwMode="auto">
          <a:xfrm>
            <a:off x="608486" y="6071989"/>
            <a:ext cx="11077847" cy="68938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320" fontAlgn="base">
              <a:spcBef>
                <a:spcPct val="0"/>
              </a:spcBef>
              <a:spcAft>
                <a:spcPct val="0"/>
              </a:spcAft>
            </a:pPr>
            <a:r>
              <a:rPr lang="hu-HU" sz="2448" dirty="0" smtClean="0">
                <a:gradFill>
                  <a:gsLst>
                    <a:gs pos="0">
                      <a:srgbClr val="FFFFFF"/>
                    </a:gs>
                    <a:gs pos="100000">
                      <a:srgbClr val="FFFFFF"/>
                    </a:gs>
                  </a:gsLst>
                  <a:lin ang="5400000" scaled="0"/>
                </a:gradFill>
                <a:ea typeface="Segoe UI" pitchFamily="34" charset="0"/>
                <a:cs typeface="Segoe UI" pitchFamily="34" charset="0"/>
              </a:rPr>
              <a:t>Fókusz az alkalmazáson</a:t>
            </a: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C:\Users\Jonahs\Dropbox\Critical Resources\Helveticons Basic\Png\512x512\Company 512x512.png"/>
          <p:cNvPicPr>
            <a:picLocks noChangeAspect="1" noChangeArrowheads="1"/>
          </p:cNvPicPr>
          <p:nvPr/>
        </p:nvPicPr>
        <p:blipFill>
          <a:blip r:embed="rId7" cstate="print">
            <a:duotone>
              <a:prstClr val="black"/>
              <a:schemeClr val="bg2">
                <a:lumMod val="10000"/>
                <a:tint val="45000"/>
                <a:satMod val="400000"/>
              </a:schemeClr>
            </a:duotone>
            <a:extLst>
              <a:ext uri="{BEBA8EAE-BF5A-486C-A8C5-ECC9F3942E4B}">
                <a14:imgProps xmlns:a14="http://schemas.microsoft.com/office/drawing/2010/main">
                  <a14:imgLayer r:embed="rId8">
                    <a14:imgEffect>
                      <a14:colorTemperature colorTemp="11500"/>
                    </a14:imgEffect>
                    <a14:imgEffect>
                      <a14:saturation sat="400000"/>
                    </a14:imgEffect>
                    <a14:imgEffect>
                      <a14:brightnessContrast bright="100000" contrast="-76000"/>
                    </a14:imgEffect>
                  </a14:imgLayer>
                </a14:imgProps>
              </a:ext>
              <a:ext uri="{28A0092B-C50C-407E-A947-70E740481C1C}">
                <a14:useLocalDpi xmlns:a14="http://schemas.microsoft.com/office/drawing/2010/main" val="0"/>
              </a:ext>
            </a:extLst>
          </a:blip>
          <a:srcRect/>
          <a:stretch>
            <a:fillRect/>
          </a:stretch>
        </p:blipFill>
        <p:spPr bwMode="auto">
          <a:xfrm>
            <a:off x="608481" y="4861126"/>
            <a:ext cx="1046313" cy="1046040"/>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 name="Straight Connector 3"/>
          <p:cNvCxnSpPr/>
          <p:nvPr/>
        </p:nvCxnSpPr>
        <p:spPr>
          <a:xfrm>
            <a:off x="3698950" y="939541"/>
            <a:ext cx="0" cy="486769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Left Brace 2"/>
          <p:cNvSpPr/>
          <p:nvPr/>
        </p:nvSpPr>
        <p:spPr>
          <a:xfrm rot="5400000">
            <a:off x="7487779" y="-1499879"/>
            <a:ext cx="453852" cy="5345085"/>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lIns="93260" tIns="46632" rIns="93260" bIns="46632" rtlCol="0" anchor="ctr"/>
          <a:lstStyle/>
          <a:p>
            <a:pPr algn="ctr"/>
            <a:endParaRPr lang="en-US" sz="2448"/>
          </a:p>
        </p:txBody>
      </p:sp>
      <p:sp>
        <p:nvSpPr>
          <p:cNvPr id="38" name="Rectangle 37"/>
          <p:cNvSpPr/>
          <p:nvPr/>
        </p:nvSpPr>
        <p:spPr>
          <a:xfrm>
            <a:off x="6371250" y="401382"/>
            <a:ext cx="2700701" cy="652822"/>
          </a:xfrm>
          <a:prstGeom prst="rect">
            <a:avLst/>
          </a:prstGeom>
          <a:noFill/>
          <a:ln w="9525" cap="flat" cmpd="sng" algn="ctr">
            <a:noFill/>
            <a:prstDash val="solid"/>
          </a:ln>
          <a:effectLst/>
        </p:spPr>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43132" fontAlgn="base">
              <a:spcAft>
                <a:spcPct val="0"/>
              </a:spcAft>
            </a:pPr>
            <a:r>
              <a:rPr lang="en-US" sz="2040" dirty="0">
                <a:gradFill>
                  <a:gsLst>
                    <a:gs pos="0">
                      <a:schemeClr val="tx1"/>
                    </a:gs>
                    <a:gs pos="100000">
                      <a:schemeClr val="tx1"/>
                    </a:gs>
                  </a:gsLst>
                  <a:lin ang="5400000" scaled="0"/>
                </a:gradFill>
                <a:ea typeface="Kozuka Gothic Pro R" pitchFamily="34" charset="-128"/>
              </a:rPr>
              <a:t>Windows Azure</a:t>
            </a:r>
          </a:p>
        </p:txBody>
      </p:sp>
    </p:spTree>
    <p:extLst>
      <p:ext uri="{BB962C8B-B14F-4D97-AF65-F5344CB8AC3E}">
        <p14:creationId xmlns:p14="http://schemas.microsoft.com/office/powerpoint/2010/main" val="125552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5"/>
                                        </p:tgtEl>
                                        <p:attrNameLst>
                                          <p:attrName>style.visibility</p:attrName>
                                        </p:attrNameLst>
                                      </p:cBhvr>
                                      <p:to>
                                        <p:strVal val="visible"/>
                                      </p:to>
                                    </p:set>
                                    <p:animEffect transition="in" filter="fade">
                                      <p:cBhvr>
                                        <p:cTn id="31" dur="500"/>
                                        <p:tgtEl>
                                          <p:spTgt spid="135"/>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134"/>
                                        </p:tgtEl>
                                        <p:attrNameLst>
                                          <p:attrName>style.visibility</p:attrName>
                                        </p:attrNameLst>
                                      </p:cBhvr>
                                      <p:to>
                                        <p:strVal val="visible"/>
                                      </p:to>
                                    </p:set>
                                    <p:animEffect transition="in" filter="fade">
                                      <p:cBhvr>
                                        <p:cTn id="34" dur="500"/>
                                        <p:tgtEl>
                                          <p:spTgt spid="134"/>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par>
                                <p:cTn id="44" presetID="10" presetClass="entr" presetSubtype="0" fill="hold" grpId="0" nodeType="withEffect">
                                  <p:stCondLst>
                                    <p:cond delay="125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fade">
                                      <p:cBhvr>
                                        <p:cTn id="54" dur="500"/>
                                        <p:tgtEl>
                                          <p:spTgt spid="138"/>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150"/>
                                        </p:tgtEl>
                                        <p:attrNameLst>
                                          <p:attrName>style.visibility</p:attrName>
                                        </p:attrNameLst>
                                      </p:cBhvr>
                                      <p:to>
                                        <p:strVal val="visible"/>
                                      </p:to>
                                    </p:set>
                                    <p:animEffect transition="in" filter="fade">
                                      <p:cBhvr>
                                        <p:cTn id="60" dur="500"/>
                                        <p:tgtEl>
                                          <p:spTgt spid="150"/>
                                        </p:tgtEl>
                                      </p:cBhvr>
                                    </p:animEffect>
                                  </p:childTnLst>
                                </p:cTn>
                              </p:par>
                              <p:par>
                                <p:cTn id="61" presetID="10" presetClass="entr" presetSubtype="0" fill="hold" grpId="0" nodeType="withEffect">
                                  <p:stCondLst>
                                    <p:cond delay="750"/>
                                  </p:stCondLst>
                                  <p:childTnLst>
                                    <p:set>
                                      <p:cBhvr>
                                        <p:cTn id="62" dur="1" fill="hold">
                                          <p:stCondLst>
                                            <p:cond delay="0"/>
                                          </p:stCondLst>
                                        </p:cTn>
                                        <p:tgtEl>
                                          <p:spTgt spid="152"/>
                                        </p:tgtEl>
                                        <p:attrNameLst>
                                          <p:attrName>style.visibility</p:attrName>
                                        </p:attrNameLst>
                                      </p:cBhvr>
                                      <p:to>
                                        <p:strVal val="visible"/>
                                      </p:to>
                                    </p:set>
                                    <p:animEffect transition="in" filter="fade">
                                      <p:cBhvr>
                                        <p:cTn id="63" dur="500"/>
                                        <p:tgtEl>
                                          <p:spTgt spid="152"/>
                                        </p:tgtEl>
                                      </p:cBhvr>
                                    </p:animEffect>
                                  </p:childTnLst>
                                </p:cTn>
                              </p:par>
                              <p:par>
                                <p:cTn id="64" presetID="10" presetClass="entr" presetSubtype="0" fill="hold" grpId="0" nodeType="withEffect">
                                  <p:stCondLst>
                                    <p:cond delay="1000"/>
                                  </p:stCondLst>
                                  <p:childTnLst>
                                    <p:set>
                                      <p:cBhvr>
                                        <p:cTn id="65" dur="1" fill="hold">
                                          <p:stCondLst>
                                            <p:cond delay="0"/>
                                          </p:stCondLst>
                                        </p:cTn>
                                        <p:tgtEl>
                                          <p:spTgt spid="149"/>
                                        </p:tgtEl>
                                        <p:attrNameLst>
                                          <p:attrName>style.visibility</p:attrName>
                                        </p:attrNameLst>
                                      </p:cBhvr>
                                      <p:to>
                                        <p:strVal val="visible"/>
                                      </p:to>
                                    </p:set>
                                    <p:animEffect transition="in" filter="fade">
                                      <p:cBhvr>
                                        <p:cTn id="66" dur="500"/>
                                        <p:tgtEl>
                                          <p:spTgt spid="149"/>
                                        </p:tgtEl>
                                      </p:cBhvr>
                                    </p:animEffect>
                                  </p:childTnLst>
                                </p:cTn>
                              </p:par>
                              <p:par>
                                <p:cTn id="67" presetID="10" presetClass="entr" presetSubtype="0" fill="hold" grpId="0" nodeType="withEffect">
                                  <p:stCondLst>
                                    <p:cond delay="1250"/>
                                  </p:stCondLst>
                                  <p:childTnLst>
                                    <p:set>
                                      <p:cBhvr>
                                        <p:cTn id="68" dur="1" fill="hold">
                                          <p:stCondLst>
                                            <p:cond delay="0"/>
                                          </p:stCondLst>
                                        </p:cTn>
                                        <p:tgtEl>
                                          <p:spTgt spid="71"/>
                                        </p:tgtEl>
                                        <p:attrNameLst>
                                          <p:attrName>style.visibility</p:attrName>
                                        </p:attrNameLst>
                                      </p:cBhvr>
                                      <p:to>
                                        <p:strVal val="visible"/>
                                      </p:to>
                                    </p:set>
                                    <p:animEffect transition="in" filter="fade">
                                      <p:cBhvr>
                                        <p:cTn id="69" dur="500"/>
                                        <p:tgtEl>
                                          <p:spTgt spid="7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54"/>
                                        </p:tgtEl>
                                        <p:attrNameLst>
                                          <p:attrName>style.visibility</p:attrName>
                                        </p:attrNameLst>
                                      </p:cBhvr>
                                      <p:to>
                                        <p:strVal val="visible"/>
                                      </p:to>
                                    </p:set>
                                    <p:animEffect transition="in" filter="fade">
                                      <p:cBhvr>
                                        <p:cTn id="74" dur="500"/>
                                        <p:tgtEl>
                                          <p:spTgt spid="154"/>
                                        </p:tgtEl>
                                      </p:cBhvr>
                                    </p:animEffect>
                                  </p:childTnLst>
                                </p:cTn>
                              </p:par>
                              <p:par>
                                <p:cTn id="75" presetID="10" presetClass="entr" presetSubtype="0" fill="hold" grpId="0" nodeType="withEffect">
                                  <p:stCondLst>
                                    <p:cond delay="250"/>
                                  </p:stCondLst>
                                  <p:childTnLst>
                                    <p:set>
                                      <p:cBhvr>
                                        <p:cTn id="76" dur="1" fill="hold">
                                          <p:stCondLst>
                                            <p:cond delay="0"/>
                                          </p:stCondLst>
                                        </p:cTn>
                                        <p:tgtEl>
                                          <p:spTgt spid="166"/>
                                        </p:tgtEl>
                                        <p:attrNameLst>
                                          <p:attrName>style.visibility</p:attrName>
                                        </p:attrNameLst>
                                      </p:cBhvr>
                                      <p:to>
                                        <p:strVal val="visible"/>
                                      </p:to>
                                    </p:set>
                                    <p:animEffect transition="in" filter="fade">
                                      <p:cBhvr>
                                        <p:cTn id="77" dur="500"/>
                                        <p:tgtEl>
                                          <p:spTgt spid="166"/>
                                        </p:tgtEl>
                                      </p:cBhvr>
                                    </p:animEffect>
                                  </p:childTnLst>
                                </p:cTn>
                              </p:par>
                              <p:par>
                                <p:cTn id="78" presetID="10" presetClass="entr" presetSubtype="0" fill="hold" grpId="0" nodeType="withEffect">
                                  <p:stCondLst>
                                    <p:cond delay="500"/>
                                  </p:stCondLst>
                                  <p:childTnLst>
                                    <p:set>
                                      <p:cBhvr>
                                        <p:cTn id="79" dur="1" fill="hold">
                                          <p:stCondLst>
                                            <p:cond delay="0"/>
                                          </p:stCondLst>
                                        </p:cTn>
                                        <p:tgtEl>
                                          <p:spTgt spid="168"/>
                                        </p:tgtEl>
                                        <p:attrNameLst>
                                          <p:attrName>style.visibility</p:attrName>
                                        </p:attrNameLst>
                                      </p:cBhvr>
                                      <p:to>
                                        <p:strVal val="visible"/>
                                      </p:to>
                                    </p:set>
                                    <p:animEffect transition="in" filter="fade">
                                      <p:cBhvr>
                                        <p:cTn id="80" dur="500"/>
                                        <p:tgtEl>
                                          <p:spTgt spid="168"/>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67"/>
                                        </p:tgtEl>
                                        <p:attrNameLst>
                                          <p:attrName>style.visibility</p:attrName>
                                        </p:attrNameLst>
                                      </p:cBhvr>
                                      <p:to>
                                        <p:strVal val="visible"/>
                                      </p:to>
                                    </p:set>
                                    <p:animEffect transition="in" filter="fade">
                                      <p:cBhvr>
                                        <p:cTn id="83" dur="500"/>
                                        <p:tgtEl>
                                          <p:spTgt spid="167"/>
                                        </p:tgtEl>
                                      </p:cBhvr>
                                    </p:animEffect>
                                  </p:childTnLst>
                                </p:cTn>
                              </p:par>
                              <p:par>
                                <p:cTn id="84" presetID="10" presetClass="entr" presetSubtype="0" fill="hold" grpId="0" nodeType="withEffect">
                                  <p:stCondLst>
                                    <p:cond delay="1000"/>
                                  </p:stCondLst>
                                  <p:childTnLst>
                                    <p:set>
                                      <p:cBhvr>
                                        <p:cTn id="85" dur="1" fill="hold">
                                          <p:stCondLst>
                                            <p:cond delay="0"/>
                                          </p:stCondLst>
                                        </p:cTn>
                                        <p:tgtEl>
                                          <p:spTgt spid="77"/>
                                        </p:tgtEl>
                                        <p:attrNameLst>
                                          <p:attrName>style.visibility</p:attrName>
                                        </p:attrNameLst>
                                      </p:cBhvr>
                                      <p:to>
                                        <p:strVal val="visible"/>
                                      </p:to>
                                    </p:set>
                                    <p:animEffect transition="in" filter="fade">
                                      <p:cBhvr>
                                        <p:cTn id="86" dur="500"/>
                                        <p:tgtEl>
                                          <p:spTgt spid="7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0"/>
                                        </p:tgtEl>
                                        <p:attrNameLst>
                                          <p:attrName>style.visibility</p:attrName>
                                        </p:attrNameLst>
                                      </p:cBhvr>
                                      <p:to>
                                        <p:strVal val="visible"/>
                                      </p:to>
                                    </p:set>
                                    <p:animEffect transition="in" filter="fade">
                                      <p:cBhvr>
                                        <p:cTn id="91" dur="500"/>
                                        <p:tgtEl>
                                          <p:spTgt spid="170"/>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180"/>
                                        </p:tgtEl>
                                        <p:attrNameLst>
                                          <p:attrName>style.visibility</p:attrName>
                                        </p:attrNameLst>
                                      </p:cBhvr>
                                      <p:to>
                                        <p:strVal val="visible"/>
                                      </p:to>
                                    </p:set>
                                    <p:animEffect transition="in" filter="fade">
                                      <p:cBhvr>
                                        <p:cTn id="94" dur="500"/>
                                        <p:tgtEl>
                                          <p:spTgt spid="180"/>
                                        </p:tgtEl>
                                      </p:cBhvr>
                                    </p:animEffect>
                                  </p:childTnLst>
                                </p:cTn>
                              </p:par>
                              <p:par>
                                <p:cTn id="95" presetID="10" presetClass="entr" presetSubtype="0" fill="hold" grpId="0" nodeType="withEffect">
                                  <p:stCondLst>
                                    <p:cond delay="500"/>
                                  </p:stCondLst>
                                  <p:childTnLst>
                                    <p:set>
                                      <p:cBhvr>
                                        <p:cTn id="96" dur="1" fill="hold">
                                          <p:stCondLst>
                                            <p:cond delay="0"/>
                                          </p:stCondLst>
                                        </p:cTn>
                                        <p:tgtEl>
                                          <p:spTgt spid="182"/>
                                        </p:tgtEl>
                                        <p:attrNameLst>
                                          <p:attrName>style.visibility</p:attrName>
                                        </p:attrNameLst>
                                      </p:cBhvr>
                                      <p:to>
                                        <p:strVal val="visible"/>
                                      </p:to>
                                    </p:set>
                                    <p:animEffect transition="in" filter="fade">
                                      <p:cBhvr>
                                        <p:cTn id="97" dur="500"/>
                                        <p:tgtEl>
                                          <p:spTgt spid="182"/>
                                        </p:tgtEl>
                                      </p:cBhvr>
                                    </p:animEffect>
                                  </p:childTnLst>
                                </p:cTn>
                              </p:par>
                              <p:par>
                                <p:cTn id="98" presetID="22" presetClass="entr" presetSubtype="8" fill="hold" grpId="0" nodeType="withEffect">
                                  <p:stCondLst>
                                    <p:cond delay="50"/>
                                  </p:stCondLst>
                                  <p:childTnLst>
                                    <p:set>
                                      <p:cBhvr>
                                        <p:cTn id="99" dur="1" fill="hold">
                                          <p:stCondLst>
                                            <p:cond delay="0"/>
                                          </p:stCondLst>
                                        </p:cTn>
                                        <p:tgtEl>
                                          <p:spTgt spid="41"/>
                                        </p:tgtEl>
                                        <p:attrNameLst>
                                          <p:attrName>style.visibility</p:attrName>
                                        </p:attrNameLst>
                                      </p:cBhvr>
                                      <p:to>
                                        <p:strVal val="visible"/>
                                      </p:to>
                                    </p:set>
                                    <p:animEffect transition="in" filter="wipe(left)">
                                      <p:cBhvr>
                                        <p:cTn id="100" dur="2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8" grpId="0" animBg="1"/>
      <p:bldP spid="129" grpId="0" animBg="1"/>
      <p:bldP spid="130" grpId="0" animBg="1"/>
      <p:bldP spid="133" grpId="0" animBg="1"/>
      <p:bldP spid="134" grpId="0" animBg="1"/>
      <p:bldP spid="135" grpId="0" animBg="1"/>
      <p:bldP spid="136" grpId="0" animBg="1"/>
      <p:bldP spid="170" grpId="0"/>
      <p:bldP spid="180" grpId="0" animBg="1"/>
      <p:bldP spid="182" grpId="0" animBg="1"/>
      <p:bldP spid="154" grpId="0"/>
      <p:bldP spid="166" grpId="0" animBg="1"/>
      <p:bldP spid="167" grpId="0" animBg="1"/>
      <p:bldP spid="168" grpId="0" animBg="1"/>
      <p:bldP spid="77" grpId="0" animBg="1"/>
      <p:bldP spid="138" grpId="0"/>
      <p:bldP spid="149" grpId="0" animBg="1"/>
      <p:bldP spid="150" grpId="0" animBg="1"/>
      <p:bldP spid="151" grpId="0" animBg="1"/>
      <p:bldP spid="152" grpId="0" animBg="1"/>
      <p:bldP spid="71" grpId="0" animBg="1"/>
      <p:bldP spid="41" grpId="0" animBg="1"/>
      <p:bldP spid="3"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6"/>
          <p:cNvSpPr>
            <a:spLocks/>
          </p:cNvSpPr>
          <p:nvPr/>
        </p:nvSpPr>
        <p:spPr bwMode="auto">
          <a:xfrm flipH="1">
            <a:off x="6992340" y="1923626"/>
            <a:ext cx="3921124" cy="1589535"/>
          </a:xfrm>
          <a:custGeom>
            <a:avLst/>
            <a:gdLst>
              <a:gd name="T0" fmla="*/ 349 w 391"/>
              <a:gd name="T1" fmla="*/ 74 h 158"/>
              <a:gd name="T2" fmla="*/ 342 w 391"/>
              <a:gd name="T3" fmla="*/ 75 h 158"/>
              <a:gd name="T4" fmla="*/ 263 w 391"/>
              <a:gd name="T5" fmla="*/ 0 h 158"/>
              <a:gd name="T6" fmla="*/ 186 w 391"/>
              <a:gd name="T7" fmla="*/ 59 h 158"/>
              <a:gd name="T8" fmla="*/ 145 w 391"/>
              <a:gd name="T9" fmla="*/ 41 h 158"/>
              <a:gd name="T10" fmla="*/ 86 w 391"/>
              <a:gd name="T11" fmla="*/ 94 h 158"/>
              <a:gd name="T12" fmla="*/ 59 w 391"/>
              <a:gd name="T13" fmla="*/ 107 h 158"/>
              <a:gd name="T14" fmla="*/ 32 w 391"/>
              <a:gd name="T15" fmla="*/ 93 h 158"/>
              <a:gd name="T16" fmla="*/ 0 w 391"/>
              <a:gd name="T17" fmla="*/ 126 h 158"/>
              <a:gd name="T18" fmla="*/ 32 w 391"/>
              <a:gd name="T19" fmla="*/ 158 h 158"/>
              <a:gd name="T20" fmla="*/ 41 w 391"/>
              <a:gd name="T21" fmla="*/ 158 h 158"/>
              <a:gd name="T22" fmla="*/ 148 w 391"/>
              <a:gd name="T23" fmla="*/ 158 h 158"/>
              <a:gd name="T24" fmla="*/ 208 w 391"/>
              <a:gd name="T25" fmla="*/ 158 h 158"/>
              <a:gd name="T26" fmla="*/ 351 w 391"/>
              <a:gd name="T27" fmla="*/ 158 h 158"/>
              <a:gd name="T28" fmla="*/ 351 w 391"/>
              <a:gd name="T29" fmla="*/ 158 h 158"/>
              <a:gd name="T30" fmla="*/ 391 w 391"/>
              <a:gd name="T31" fmla="*/ 116 h 158"/>
              <a:gd name="T32" fmla="*/ 349 w 391"/>
              <a:gd name="T33" fmla="*/ 7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8">
                <a:moveTo>
                  <a:pt x="349" y="74"/>
                </a:moveTo>
                <a:cubicBezTo>
                  <a:pt x="347" y="74"/>
                  <a:pt x="344" y="75"/>
                  <a:pt x="342" y="75"/>
                </a:cubicBezTo>
                <a:cubicBezTo>
                  <a:pt x="340" y="33"/>
                  <a:pt x="305" y="0"/>
                  <a:pt x="263" y="0"/>
                </a:cubicBezTo>
                <a:cubicBezTo>
                  <a:pt x="226" y="0"/>
                  <a:pt x="195" y="25"/>
                  <a:pt x="186" y="59"/>
                </a:cubicBezTo>
                <a:cubicBezTo>
                  <a:pt x="176" y="48"/>
                  <a:pt x="161" y="41"/>
                  <a:pt x="145" y="41"/>
                </a:cubicBezTo>
                <a:cubicBezTo>
                  <a:pt x="114" y="41"/>
                  <a:pt x="89" y="64"/>
                  <a:pt x="86" y="94"/>
                </a:cubicBezTo>
                <a:cubicBezTo>
                  <a:pt x="76" y="95"/>
                  <a:pt x="66" y="100"/>
                  <a:pt x="59" y="107"/>
                </a:cubicBezTo>
                <a:cubicBezTo>
                  <a:pt x="53" y="98"/>
                  <a:pt x="43" y="93"/>
                  <a:pt x="32" y="93"/>
                </a:cubicBezTo>
                <a:cubicBezTo>
                  <a:pt x="14" y="93"/>
                  <a:pt x="0" y="108"/>
                  <a:pt x="0" y="126"/>
                </a:cubicBezTo>
                <a:cubicBezTo>
                  <a:pt x="0" y="144"/>
                  <a:pt x="14" y="158"/>
                  <a:pt x="32" y="158"/>
                </a:cubicBezTo>
                <a:cubicBezTo>
                  <a:pt x="41" y="158"/>
                  <a:pt x="41" y="158"/>
                  <a:pt x="41" y="158"/>
                </a:cubicBezTo>
                <a:cubicBezTo>
                  <a:pt x="148" y="158"/>
                  <a:pt x="148" y="158"/>
                  <a:pt x="148" y="158"/>
                </a:cubicBezTo>
                <a:cubicBezTo>
                  <a:pt x="208" y="158"/>
                  <a:pt x="208" y="158"/>
                  <a:pt x="208" y="158"/>
                </a:cubicBezTo>
                <a:cubicBezTo>
                  <a:pt x="351" y="158"/>
                  <a:pt x="351" y="158"/>
                  <a:pt x="351" y="158"/>
                </a:cubicBezTo>
                <a:cubicBezTo>
                  <a:pt x="351" y="158"/>
                  <a:pt x="351" y="158"/>
                  <a:pt x="351" y="158"/>
                </a:cubicBezTo>
                <a:cubicBezTo>
                  <a:pt x="373" y="157"/>
                  <a:pt x="391" y="139"/>
                  <a:pt x="391" y="116"/>
                </a:cubicBezTo>
                <a:cubicBezTo>
                  <a:pt x="391" y="93"/>
                  <a:pt x="372" y="74"/>
                  <a:pt x="349" y="74"/>
                </a:cubicBezTo>
                <a:close/>
              </a:path>
            </a:pathLst>
          </a:custGeom>
          <a:blipFill dpi="0" rotWithShape="1">
            <a:blip r:embed="rId3" cstate="email">
              <a:extLst>
                <a:ext uri="{28A0092B-C50C-407E-A947-70E740481C1C}">
                  <a14:useLocalDpi xmlns:a14="http://schemas.microsoft.com/office/drawing/2010/main"/>
                </a:ext>
              </a:extLst>
            </a:blip>
            <a:srcRect/>
            <a:stretch>
              <a:fillRect/>
            </a:stretch>
          </a:blipFill>
          <a:ln>
            <a:noFill/>
          </a:ln>
          <a:effectLst/>
          <a:extLst/>
        </p:spPr>
        <p:txBody>
          <a:bodyPr vert="horz" wrap="square" lIns="91440" tIns="45720" rIns="91440" bIns="45720" numCol="1" anchor="t" anchorCtr="0" compatLnSpc="1">
            <a:prstTxWarp prst="textNoShape">
              <a:avLst/>
            </a:prstTxWarp>
            <a:noAutofit/>
          </a:bodyPr>
          <a:lstStyle/>
          <a:p>
            <a:pPr defTabSz="914400">
              <a:defRPr/>
            </a:pPr>
            <a:endParaRPr lang="en-US" sz="1600" kern="0" dirty="0" smtClean="0">
              <a:solidFill>
                <a:srgbClr val="505050"/>
              </a:solidFill>
            </a:endParaRPr>
          </a:p>
        </p:txBody>
      </p:sp>
      <p:grpSp>
        <p:nvGrpSpPr>
          <p:cNvPr id="21" name="Group 20"/>
          <p:cNvGrpSpPr/>
          <p:nvPr/>
        </p:nvGrpSpPr>
        <p:grpSpPr>
          <a:xfrm>
            <a:off x="1523010" y="2148903"/>
            <a:ext cx="4233861" cy="1366838"/>
            <a:chOff x="1276351" y="2130426"/>
            <a:chExt cx="4233861" cy="1366838"/>
          </a:xfrm>
          <a:blipFill dpi="0" rotWithShape="1">
            <a:blip r:embed="rId4"/>
            <a:srcRect/>
            <a:stretch>
              <a:fillRect t="-19000" b="-122000"/>
            </a:stretch>
          </a:blipFill>
        </p:grpSpPr>
        <p:sp>
          <p:nvSpPr>
            <p:cNvPr id="22" name="Freeform 5"/>
            <p:cNvSpPr>
              <a:spLocks/>
            </p:cNvSpPr>
            <p:nvPr/>
          </p:nvSpPr>
          <p:spPr bwMode="auto">
            <a:xfrm>
              <a:off x="1276351" y="3406776"/>
              <a:ext cx="2109787" cy="90488"/>
            </a:xfrm>
            <a:custGeom>
              <a:avLst/>
              <a:gdLst>
                <a:gd name="T0" fmla="*/ 474 w 474"/>
                <a:gd name="T1" fmla="*/ 0 h 20"/>
                <a:gd name="T2" fmla="*/ 474 w 474"/>
                <a:gd name="T3" fmla="*/ 3 h 20"/>
                <a:gd name="T4" fmla="*/ 455 w 474"/>
                <a:gd name="T5" fmla="*/ 20 h 20"/>
                <a:gd name="T6" fmla="*/ 19 w 474"/>
                <a:gd name="T7" fmla="*/ 20 h 20"/>
                <a:gd name="T8" fmla="*/ 0 w 474"/>
                <a:gd name="T9" fmla="*/ 3 h 20"/>
                <a:gd name="T10" fmla="*/ 0 w 474"/>
                <a:gd name="T11" fmla="*/ 0 h 20"/>
                <a:gd name="T12" fmla="*/ 474 w 474"/>
                <a:gd name="T13" fmla="*/ 0 h 20"/>
                <a:gd name="T14" fmla="*/ 474 w 474"/>
                <a:gd name="T15" fmla="*/ 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4" h="20">
                  <a:moveTo>
                    <a:pt x="474" y="0"/>
                  </a:moveTo>
                  <a:cubicBezTo>
                    <a:pt x="474" y="3"/>
                    <a:pt x="474" y="3"/>
                    <a:pt x="474" y="3"/>
                  </a:cubicBezTo>
                  <a:cubicBezTo>
                    <a:pt x="474" y="11"/>
                    <a:pt x="466" y="20"/>
                    <a:pt x="455" y="20"/>
                  </a:cubicBezTo>
                  <a:cubicBezTo>
                    <a:pt x="19" y="20"/>
                    <a:pt x="19" y="20"/>
                    <a:pt x="19" y="20"/>
                  </a:cubicBezTo>
                  <a:cubicBezTo>
                    <a:pt x="8" y="20"/>
                    <a:pt x="0" y="11"/>
                    <a:pt x="0" y="3"/>
                  </a:cubicBezTo>
                  <a:cubicBezTo>
                    <a:pt x="0" y="0"/>
                    <a:pt x="0" y="0"/>
                    <a:pt x="0" y="0"/>
                  </a:cubicBezTo>
                  <a:cubicBezTo>
                    <a:pt x="474" y="0"/>
                    <a:pt x="474" y="0"/>
                    <a:pt x="474" y="0"/>
                  </a:cubicBezTo>
                  <a:cubicBezTo>
                    <a:pt x="474" y="0"/>
                    <a:pt x="474" y="0"/>
                    <a:pt x="4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3" name="Freeform 6"/>
            <p:cNvSpPr>
              <a:spLocks/>
            </p:cNvSpPr>
            <p:nvPr/>
          </p:nvSpPr>
          <p:spPr bwMode="auto">
            <a:xfrm>
              <a:off x="1454150" y="2130426"/>
              <a:ext cx="1754187" cy="1227138"/>
            </a:xfrm>
            <a:custGeom>
              <a:avLst/>
              <a:gdLst>
                <a:gd name="T0" fmla="*/ 381 w 394"/>
                <a:gd name="T1" fmla="*/ 0 h 274"/>
                <a:gd name="T2" fmla="*/ 13 w 394"/>
                <a:gd name="T3" fmla="*/ 0 h 274"/>
                <a:gd name="T4" fmla="*/ 0 w 394"/>
                <a:gd name="T5" fmla="*/ 13 h 274"/>
                <a:gd name="T6" fmla="*/ 0 w 394"/>
                <a:gd name="T7" fmla="*/ 261 h 274"/>
                <a:gd name="T8" fmla="*/ 13 w 394"/>
                <a:gd name="T9" fmla="*/ 274 h 274"/>
                <a:gd name="T10" fmla="*/ 381 w 394"/>
                <a:gd name="T11" fmla="*/ 274 h 274"/>
                <a:gd name="T12" fmla="*/ 394 w 394"/>
                <a:gd name="T13" fmla="*/ 261 h 274"/>
                <a:gd name="T14" fmla="*/ 394 w 394"/>
                <a:gd name="T15" fmla="*/ 13 h 274"/>
                <a:gd name="T16" fmla="*/ 381 w 394"/>
                <a:gd name="T1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74">
                  <a:moveTo>
                    <a:pt x="381" y="0"/>
                  </a:moveTo>
                  <a:cubicBezTo>
                    <a:pt x="13" y="0"/>
                    <a:pt x="13" y="0"/>
                    <a:pt x="13" y="0"/>
                  </a:cubicBezTo>
                  <a:cubicBezTo>
                    <a:pt x="6" y="0"/>
                    <a:pt x="0" y="6"/>
                    <a:pt x="0" y="13"/>
                  </a:cubicBezTo>
                  <a:cubicBezTo>
                    <a:pt x="0" y="261"/>
                    <a:pt x="0" y="261"/>
                    <a:pt x="0" y="261"/>
                  </a:cubicBezTo>
                  <a:cubicBezTo>
                    <a:pt x="0" y="268"/>
                    <a:pt x="6" y="274"/>
                    <a:pt x="13" y="274"/>
                  </a:cubicBezTo>
                  <a:cubicBezTo>
                    <a:pt x="381" y="274"/>
                    <a:pt x="381" y="274"/>
                    <a:pt x="381" y="274"/>
                  </a:cubicBezTo>
                  <a:cubicBezTo>
                    <a:pt x="389" y="274"/>
                    <a:pt x="394" y="268"/>
                    <a:pt x="394" y="261"/>
                  </a:cubicBezTo>
                  <a:cubicBezTo>
                    <a:pt x="394" y="13"/>
                    <a:pt x="394" y="13"/>
                    <a:pt x="394" y="13"/>
                  </a:cubicBezTo>
                  <a:cubicBezTo>
                    <a:pt x="394" y="6"/>
                    <a:pt x="389" y="0"/>
                    <a:pt x="38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4" name="Freeform 7"/>
            <p:cNvSpPr>
              <a:spLocks noEditPoints="1"/>
            </p:cNvSpPr>
            <p:nvPr/>
          </p:nvSpPr>
          <p:spPr bwMode="auto">
            <a:xfrm>
              <a:off x="3497263" y="2135188"/>
              <a:ext cx="757237" cy="1362075"/>
            </a:xfrm>
            <a:custGeom>
              <a:avLst/>
              <a:gdLst>
                <a:gd name="T0" fmla="*/ 155 w 170"/>
                <a:gd name="T1" fmla="*/ 0 h 304"/>
                <a:gd name="T2" fmla="*/ 15 w 170"/>
                <a:gd name="T3" fmla="*/ 0 h 304"/>
                <a:gd name="T4" fmla="*/ 0 w 170"/>
                <a:gd name="T5" fmla="*/ 14 h 304"/>
                <a:gd name="T6" fmla="*/ 0 w 170"/>
                <a:gd name="T7" fmla="*/ 289 h 304"/>
                <a:gd name="T8" fmla="*/ 15 w 170"/>
                <a:gd name="T9" fmla="*/ 304 h 304"/>
                <a:gd name="T10" fmla="*/ 155 w 170"/>
                <a:gd name="T11" fmla="*/ 304 h 304"/>
                <a:gd name="T12" fmla="*/ 170 w 170"/>
                <a:gd name="T13" fmla="*/ 289 h 304"/>
                <a:gd name="T14" fmla="*/ 170 w 170"/>
                <a:gd name="T15" fmla="*/ 14 h 304"/>
                <a:gd name="T16" fmla="*/ 155 w 170"/>
                <a:gd name="T17" fmla="*/ 0 h 304"/>
                <a:gd name="T18" fmla="*/ 70 w 170"/>
                <a:gd name="T19" fmla="*/ 5 h 304"/>
                <a:gd name="T20" fmla="*/ 100 w 170"/>
                <a:gd name="T21" fmla="*/ 5 h 304"/>
                <a:gd name="T22" fmla="*/ 100 w 170"/>
                <a:gd name="T23" fmla="*/ 9 h 304"/>
                <a:gd name="T24" fmla="*/ 70 w 170"/>
                <a:gd name="T25" fmla="*/ 9 h 304"/>
                <a:gd name="T26" fmla="*/ 70 w 170"/>
                <a:gd name="T27" fmla="*/ 5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304">
                  <a:moveTo>
                    <a:pt x="155" y="0"/>
                  </a:moveTo>
                  <a:cubicBezTo>
                    <a:pt x="155" y="0"/>
                    <a:pt x="155" y="0"/>
                    <a:pt x="15" y="0"/>
                  </a:cubicBezTo>
                  <a:cubicBezTo>
                    <a:pt x="5" y="0"/>
                    <a:pt x="0" y="5"/>
                    <a:pt x="0" y="14"/>
                  </a:cubicBezTo>
                  <a:cubicBezTo>
                    <a:pt x="0" y="14"/>
                    <a:pt x="0" y="14"/>
                    <a:pt x="0" y="289"/>
                  </a:cubicBezTo>
                  <a:cubicBezTo>
                    <a:pt x="0" y="294"/>
                    <a:pt x="5" y="304"/>
                    <a:pt x="15" y="304"/>
                  </a:cubicBezTo>
                  <a:cubicBezTo>
                    <a:pt x="15" y="304"/>
                    <a:pt x="15" y="304"/>
                    <a:pt x="155" y="304"/>
                  </a:cubicBezTo>
                  <a:cubicBezTo>
                    <a:pt x="165" y="304"/>
                    <a:pt x="170" y="294"/>
                    <a:pt x="170" y="289"/>
                  </a:cubicBezTo>
                  <a:cubicBezTo>
                    <a:pt x="170" y="289"/>
                    <a:pt x="170" y="289"/>
                    <a:pt x="170" y="14"/>
                  </a:cubicBezTo>
                  <a:cubicBezTo>
                    <a:pt x="170" y="5"/>
                    <a:pt x="165" y="0"/>
                    <a:pt x="155" y="0"/>
                  </a:cubicBezTo>
                  <a:close/>
                  <a:moveTo>
                    <a:pt x="70" y="5"/>
                  </a:moveTo>
                  <a:cubicBezTo>
                    <a:pt x="70" y="5"/>
                    <a:pt x="70" y="5"/>
                    <a:pt x="100" y="5"/>
                  </a:cubicBezTo>
                  <a:cubicBezTo>
                    <a:pt x="100" y="9"/>
                    <a:pt x="100" y="9"/>
                    <a:pt x="100" y="9"/>
                  </a:cubicBezTo>
                  <a:cubicBezTo>
                    <a:pt x="100" y="9"/>
                    <a:pt x="100" y="9"/>
                    <a:pt x="70" y="9"/>
                  </a:cubicBezTo>
                  <a:cubicBezTo>
                    <a:pt x="70" y="9"/>
                    <a:pt x="70" y="9"/>
                    <a:pt x="7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sp>
          <p:nvSpPr>
            <p:cNvPr id="25" name="Freeform 8"/>
            <p:cNvSpPr>
              <a:spLocks/>
            </p:cNvSpPr>
            <p:nvPr/>
          </p:nvSpPr>
          <p:spPr bwMode="auto">
            <a:xfrm>
              <a:off x="4508500" y="2130426"/>
              <a:ext cx="1001712" cy="1366838"/>
            </a:xfrm>
            <a:custGeom>
              <a:avLst/>
              <a:gdLst>
                <a:gd name="T0" fmla="*/ 211 w 225"/>
                <a:gd name="T1" fmla="*/ 0 h 305"/>
                <a:gd name="T2" fmla="*/ 15 w 225"/>
                <a:gd name="T3" fmla="*/ 0 h 305"/>
                <a:gd name="T4" fmla="*/ 0 w 225"/>
                <a:gd name="T5" fmla="*/ 13 h 305"/>
                <a:gd name="T6" fmla="*/ 0 w 225"/>
                <a:gd name="T7" fmla="*/ 290 h 305"/>
                <a:gd name="T8" fmla="*/ 15 w 225"/>
                <a:gd name="T9" fmla="*/ 305 h 305"/>
                <a:gd name="T10" fmla="*/ 211 w 225"/>
                <a:gd name="T11" fmla="*/ 305 h 305"/>
                <a:gd name="T12" fmla="*/ 225 w 225"/>
                <a:gd name="T13" fmla="*/ 290 h 305"/>
                <a:gd name="T14" fmla="*/ 225 w 225"/>
                <a:gd name="T15" fmla="*/ 13 h 305"/>
                <a:gd name="T16" fmla="*/ 211 w 225"/>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305">
                  <a:moveTo>
                    <a:pt x="211" y="0"/>
                  </a:moveTo>
                  <a:cubicBezTo>
                    <a:pt x="211" y="0"/>
                    <a:pt x="211" y="0"/>
                    <a:pt x="15" y="0"/>
                  </a:cubicBezTo>
                  <a:cubicBezTo>
                    <a:pt x="7" y="0"/>
                    <a:pt x="0" y="7"/>
                    <a:pt x="0" y="13"/>
                  </a:cubicBezTo>
                  <a:cubicBezTo>
                    <a:pt x="0" y="13"/>
                    <a:pt x="0" y="13"/>
                    <a:pt x="0" y="290"/>
                  </a:cubicBezTo>
                  <a:cubicBezTo>
                    <a:pt x="0" y="298"/>
                    <a:pt x="7" y="305"/>
                    <a:pt x="15" y="305"/>
                  </a:cubicBezTo>
                  <a:cubicBezTo>
                    <a:pt x="15" y="305"/>
                    <a:pt x="15" y="305"/>
                    <a:pt x="211" y="305"/>
                  </a:cubicBezTo>
                  <a:cubicBezTo>
                    <a:pt x="220" y="305"/>
                    <a:pt x="225" y="298"/>
                    <a:pt x="225" y="290"/>
                  </a:cubicBezTo>
                  <a:cubicBezTo>
                    <a:pt x="225" y="290"/>
                    <a:pt x="225" y="290"/>
                    <a:pt x="225" y="13"/>
                  </a:cubicBezTo>
                  <a:cubicBezTo>
                    <a:pt x="225" y="7"/>
                    <a:pt x="220" y="0"/>
                    <a:pt x="2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kern="0" smtClean="0">
                <a:solidFill>
                  <a:srgbClr val="505050"/>
                </a:solidFill>
              </a:endParaRPr>
            </a:p>
          </p:txBody>
        </p:sp>
      </p:grpSp>
      <p:sp>
        <p:nvSpPr>
          <p:cNvPr id="26" name="Oval 25"/>
          <p:cNvSpPr/>
          <p:nvPr/>
        </p:nvSpPr>
        <p:spPr bwMode="auto">
          <a:xfrm>
            <a:off x="7481483" y="1923625"/>
            <a:ext cx="1589535" cy="1589535"/>
          </a:xfrm>
          <a:prstGeom prst="ellipse">
            <a:avLst/>
          </a:prstGeom>
          <a:solidFill>
            <a:srgbClr val="FFFFFF">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p:cNvSpPr/>
          <p:nvPr/>
        </p:nvSpPr>
        <p:spPr bwMode="auto">
          <a:xfrm>
            <a:off x="6983699" y="2670048"/>
            <a:ext cx="858023" cy="842518"/>
          </a:xfrm>
          <a:prstGeom prst="ellipse">
            <a:avLst/>
          </a:prstGeom>
          <a:solidFill>
            <a:srgbClr val="FFFFFF">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8879835" y="2338810"/>
            <a:ext cx="1173757" cy="1173757"/>
          </a:xfrm>
          <a:prstGeom prst="ellipse">
            <a:avLst/>
          </a:prstGeom>
          <a:solidFill>
            <a:srgbClr val="FFFFFF">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9729031" y="2879053"/>
            <a:ext cx="649122" cy="633513"/>
          </a:xfrm>
          <a:prstGeom prst="ellipse">
            <a:avLst/>
          </a:prstGeom>
          <a:solidFill>
            <a:srgbClr val="FFFFFF">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10264342" y="2863445"/>
            <a:ext cx="649122" cy="649122"/>
          </a:xfrm>
          <a:prstGeom prst="ellipse">
            <a:avLst/>
          </a:prstGeom>
          <a:solidFill>
            <a:srgbClr val="FFFFFF">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8"/>
          <p:cNvSpPr>
            <a:spLocks/>
          </p:cNvSpPr>
          <p:nvPr/>
        </p:nvSpPr>
        <p:spPr bwMode="auto">
          <a:xfrm>
            <a:off x="4811004" y="2250400"/>
            <a:ext cx="890022" cy="1174853"/>
          </a:xfrm>
          <a:prstGeom prst="rect">
            <a:avLst/>
          </a:prstGeom>
          <a:solidFill>
            <a:srgbClr val="FFFFFF">
              <a:alpha val="4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smtClean="0">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8"/>
          <p:cNvSpPr>
            <a:spLocks/>
          </p:cNvSpPr>
          <p:nvPr/>
        </p:nvSpPr>
        <p:spPr bwMode="auto">
          <a:xfrm>
            <a:off x="3812058" y="2250400"/>
            <a:ext cx="623158" cy="1174853"/>
          </a:xfrm>
          <a:prstGeom prst="rect">
            <a:avLst/>
          </a:prstGeom>
          <a:solidFill>
            <a:srgbClr val="FFFFFF">
              <a:alpha val="47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8"/>
          <p:cNvSpPr>
            <a:spLocks/>
          </p:cNvSpPr>
          <p:nvPr/>
        </p:nvSpPr>
        <p:spPr bwMode="auto">
          <a:xfrm>
            <a:off x="1785103" y="2250399"/>
            <a:ext cx="1595128" cy="1027645"/>
          </a:xfrm>
          <a:prstGeom prst="rect">
            <a:avLst/>
          </a:prstGeom>
          <a:solidFill>
            <a:srgbClr val="FFFFFF">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2190494" y="3873961"/>
            <a:ext cx="3151888" cy="960263"/>
          </a:xfrm>
          <a:prstGeom prst="rect">
            <a:avLst/>
          </a:prstGeom>
          <a:noFill/>
        </p:spPr>
        <p:txBody>
          <a:bodyPr wrap="none" lIns="182880" tIns="146304" rIns="182880" bIns="146304" rtlCol="0">
            <a:spAutoFit/>
          </a:bodyPr>
          <a:lstStyle/>
          <a:p>
            <a:pPr algn="ctr" defTabSz="932742">
              <a:lnSpc>
                <a:spcPct val="90000"/>
              </a:lnSpc>
              <a:spcBef>
                <a:spcPct val="0"/>
              </a:spcBef>
              <a:spcAft>
                <a:spcPts val="600"/>
              </a:spcAft>
            </a:pPr>
            <a:r>
              <a:rPr lang="en-US" sz="4800" spc="-102" dirty="0" smtClean="0">
                <a:ln w="3175">
                  <a:noFill/>
                </a:ln>
                <a:gradFill>
                  <a:gsLst>
                    <a:gs pos="83000">
                      <a:srgbClr val="FFFFFF"/>
                    </a:gs>
                    <a:gs pos="100000">
                      <a:srgbClr val="FFFFFF"/>
                    </a:gs>
                  </a:gsLst>
                  <a:lin ang="5400000" scaled="1"/>
                </a:gradFill>
                <a:latin typeface="Segoe UI Light"/>
                <a:cs typeface="Segoe UI" pitchFamily="34" charset="0"/>
              </a:rPr>
              <a:t>Mobile-first</a:t>
            </a:r>
            <a:endParaRPr lang="en-US" sz="4800" spc="-102" dirty="0">
              <a:ln w="3175">
                <a:noFill/>
              </a:ln>
              <a:gradFill>
                <a:gsLst>
                  <a:gs pos="83000">
                    <a:srgbClr val="FFFFFF"/>
                  </a:gs>
                  <a:gs pos="100000">
                    <a:srgbClr val="FFFFFF"/>
                  </a:gs>
                </a:gsLst>
                <a:lin ang="5400000" scaled="1"/>
              </a:gradFill>
              <a:latin typeface="Segoe UI Light"/>
              <a:cs typeface="Segoe UI" pitchFamily="34" charset="0"/>
            </a:endParaRPr>
          </a:p>
        </p:txBody>
      </p:sp>
      <p:sp>
        <p:nvSpPr>
          <p:cNvPr id="35" name="TextBox 34"/>
          <p:cNvSpPr txBox="1"/>
          <p:nvPr/>
        </p:nvSpPr>
        <p:spPr>
          <a:xfrm>
            <a:off x="7287034" y="3873961"/>
            <a:ext cx="2927725" cy="960263"/>
          </a:xfrm>
          <a:prstGeom prst="rect">
            <a:avLst/>
          </a:prstGeom>
          <a:noFill/>
        </p:spPr>
        <p:txBody>
          <a:bodyPr wrap="none" lIns="182880" tIns="146304" rIns="182880" bIns="146304" rtlCol="0">
            <a:spAutoFit/>
          </a:bodyPr>
          <a:lstStyle/>
          <a:p>
            <a:pPr algn="ctr" defTabSz="932742">
              <a:lnSpc>
                <a:spcPct val="90000"/>
              </a:lnSpc>
              <a:spcBef>
                <a:spcPct val="0"/>
              </a:spcBef>
              <a:spcAft>
                <a:spcPts val="600"/>
              </a:spcAft>
            </a:pPr>
            <a:r>
              <a:rPr lang="en-US" sz="4800" spc="-102" dirty="0" smtClean="0">
                <a:ln w="3175">
                  <a:noFill/>
                </a:ln>
                <a:gradFill>
                  <a:gsLst>
                    <a:gs pos="83000">
                      <a:srgbClr val="FFFFFF"/>
                    </a:gs>
                    <a:gs pos="100000">
                      <a:srgbClr val="FFFFFF"/>
                    </a:gs>
                  </a:gsLst>
                  <a:lin ang="5400000" scaled="1"/>
                </a:gradFill>
                <a:latin typeface="Segoe UI Light"/>
                <a:cs typeface="Segoe UI" pitchFamily="34" charset="0"/>
              </a:rPr>
              <a:t>Cloud-first</a:t>
            </a:r>
            <a:endParaRPr lang="en-US" sz="4800" spc="-102" dirty="0">
              <a:ln w="3175">
                <a:noFill/>
              </a:ln>
              <a:gradFill>
                <a:gsLst>
                  <a:gs pos="83000">
                    <a:srgbClr val="FFFFFF"/>
                  </a:gs>
                  <a:gs pos="100000">
                    <a:srgbClr val="FFFFFF"/>
                  </a:gs>
                </a:gsLst>
                <a:lin ang="5400000" scaled="1"/>
              </a:gradFill>
              <a:latin typeface="Segoe UI Light"/>
              <a:cs typeface="Segoe UI" pitchFamily="34" charset="0"/>
            </a:endParaRPr>
          </a:p>
        </p:txBody>
      </p:sp>
    </p:spTree>
    <p:extLst>
      <p:ext uri="{BB962C8B-B14F-4D97-AF65-F5344CB8AC3E}">
        <p14:creationId xmlns:p14="http://schemas.microsoft.com/office/powerpoint/2010/main" val="1710367823"/>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bwMode="auto">
          <a:xfrm>
            <a:off x="-96552" y="2250922"/>
            <a:ext cx="6328596" cy="2492680"/>
          </a:xfrm>
          <a:prstGeom prst="homePlate">
            <a:avLst/>
          </a:prstGeom>
          <a:solidFill>
            <a:schemeClr val="accent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hu-HU" sz="3600" dirty="0" smtClean="0">
                <a:gradFill>
                  <a:gsLst>
                    <a:gs pos="0">
                      <a:srgbClr val="FFFFFF"/>
                    </a:gs>
                    <a:gs pos="100000">
                      <a:srgbClr val="FFFFFF"/>
                    </a:gs>
                  </a:gsLst>
                  <a:lin ang="5400000" scaled="0"/>
                </a:gradFill>
                <a:latin typeface="Segoe UI Light"/>
                <a:ea typeface="Segoe UI" pitchFamily="34" charset="0"/>
                <a:cs typeface="Segoe UI" pitchFamily="34" charset="0"/>
              </a:rPr>
              <a:t>A Mobil jelenleg a legnagyobb technológiai innováció a világon</a:t>
            </a:r>
            <a:endParaRPr lang="en-US" sz="36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 name="Picture 1" descr="glob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496" y="0"/>
            <a:ext cx="9051738" cy="6994525"/>
          </a:xfrm>
          <a:prstGeom prst="rect">
            <a:avLst/>
          </a:prstGeom>
        </p:spPr>
      </p:pic>
    </p:spTree>
    <p:extLst>
      <p:ext uri="{BB962C8B-B14F-4D97-AF65-F5344CB8AC3E}">
        <p14:creationId xmlns:p14="http://schemas.microsoft.com/office/powerpoint/2010/main" val="364986451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3 arrow"/>
          <p:cNvSpPr/>
          <p:nvPr/>
        </p:nvSpPr>
        <p:spPr bwMode="auto">
          <a:xfrm>
            <a:off x="1920961" y="1117857"/>
            <a:ext cx="10043594" cy="1072426"/>
          </a:xfrm>
          <a:prstGeom prst="homePlate">
            <a:avLst/>
          </a:prstGeom>
          <a:solidFill>
            <a:schemeClr val="accent3">
              <a:lumMod val="75000"/>
            </a:schemeClr>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hu-HU" sz="3200" kern="0" dirty="0" smtClean="0">
                <a:gradFill>
                  <a:gsLst>
                    <a:gs pos="9583">
                      <a:srgbClr val="FFFFFF"/>
                    </a:gs>
                    <a:gs pos="24000">
                      <a:srgbClr val="FFFFFF"/>
                    </a:gs>
                  </a:gsLst>
                  <a:lin ang="5400000" scaled="0"/>
                </a:gradFill>
                <a:latin typeface="Segoe UI Light"/>
              </a:rPr>
              <a:t>Nagyobb mint a PC boom a 80-as években</a:t>
            </a:r>
            <a:endParaRPr lang="en-US" sz="3200" kern="0" dirty="0">
              <a:gradFill>
                <a:gsLst>
                  <a:gs pos="9583">
                    <a:srgbClr val="FFFFFF"/>
                  </a:gs>
                  <a:gs pos="24000">
                    <a:srgbClr val="FFFFFF"/>
                  </a:gs>
                </a:gsLst>
                <a:lin ang="5400000" scaled="0"/>
              </a:gradFill>
              <a:latin typeface="Segoe UI Light"/>
            </a:endParaRPr>
          </a:p>
        </p:txBody>
      </p:sp>
      <p:sp>
        <p:nvSpPr>
          <p:cNvPr id="20" name="Oval 19"/>
          <p:cNvSpPr/>
          <p:nvPr/>
        </p:nvSpPr>
        <p:spPr bwMode="auto">
          <a:xfrm>
            <a:off x="611748" y="868420"/>
            <a:ext cx="1554956" cy="1554956"/>
          </a:xfrm>
          <a:prstGeom prst="ellipse">
            <a:avLst/>
          </a:prstGeom>
          <a:solidFill>
            <a:schemeClr val="bg1"/>
          </a:solidFill>
          <a:ln w="762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800" dirty="0" smtClean="0">
                <a:solidFill>
                  <a:schemeClr val="accent2"/>
                </a:solidFill>
                <a:ea typeface="Segoe UI" pitchFamily="34" charset="0"/>
                <a:cs typeface="Segoe UI" pitchFamily="34" charset="0"/>
              </a:rPr>
              <a:t>10X</a:t>
            </a:r>
          </a:p>
        </p:txBody>
      </p:sp>
      <p:sp>
        <p:nvSpPr>
          <p:cNvPr id="21" name="3 arrow"/>
          <p:cNvSpPr/>
          <p:nvPr/>
        </p:nvSpPr>
        <p:spPr bwMode="auto">
          <a:xfrm>
            <a:off x="1920961" y="2896472"/>
            <a:ext cx="10043594" cy="1072426"/>
          </a:xfrm>
          <a:prstGeom prst="homePlate">
            <a:avLst/>
          </a:prstGeom>
          <a:solidFill>
            <a:schemeClr val="accent3">
              <a:lumMod val="75000"/>
            </a:schemeClr>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hu-HU" sz="3200" kern="0" dirty="0" smtClean="0">
                <a:gradFill>
                  <a:gsLst>
                    <a:gs pos="9583">
                      <a:srgbClr val="FFFFFF"/>
                    </a:gs>
                    <a:gs pos="24000">
                      <a:srgbClr val="FFFFFF"/>
                    </a:gs>
                  </a:gsLst>
                  <a:lin ang="5400000" scaled="0"/>
                </a:gradFill>
                <a:latin typeface="Segoe UI Light"/>
              </a:rPr>
              <a:t>Gyorsabb a 90-es évek Internet </a:t>
            </a:r>
            <a:r>
              <a:rPr lang="hu-HU" sz="3200" kern="0" dirty="0" err="1" smtClean="0">
                <a:gradFill>
                  <a:gsLst>
                    <a:gs pos="9583">
                      <a:srgbClr val="FFFFFF"/>
                    </a:gs>
                    <a:gs pos="24000">
                      <a:srgbClr val="FFFFFF"/>
                    </a:gs>
                  </a:gsLst>
                  <a:lin ang="5400000" scaled="0"/>
                </a:gradFill>
                <a:latin typeface="Segoe UI Light"/>
              </a:rPr>
              <a:t>boom-jánál</a:t>
            </a:r>
            <a:endParaRPr lang="en-US" sz="3200" kern="0" dirty="0">
              <a:gradFill>
                <a:gsLst>
                  <a:gs pos="9583">
                    <a:srgbClr val="FFFFFF"/>
                  </a:gs>
                  <a:gs pos="24000">
                    <a:srgbClr val="FFFFFF"/>
                  </a:gs>
                </a:gsLst>
                <a:lin ang="5400000" scaled="0"/>
              </a:gradFill>
              <a:latin typeface="Segoe UI Light"/>
            </a:endParaRPr>
          </a:p>
        </p:txBody>
      </p:sp>
      <p:sp>
        <p:nvSpPr>
          <p:cNvPr id="22" name="Oval 21"/>
          <p:cNvSpPr/>
          <p:nvPr/>
        </p:nvSpPr>
        <p:spPr bwMode="auto">
          <a:xfrm>
            <a:off x="611748" y="2647035"/>
            <a:ext cx="1554956" cy="1554956"/>
          </a:xfrm>
          <a:prstGeom prst="ellipse">
            <a:avLst/>
          </a:prstGeom>
          <a:solidFill>
            <a:schemeClr val="bg1"/>
          </a:solidFill>
          <a:ln w="762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800" dirty="0">
                <a:solidFill>
                  <a:schemeClr val="accent2"/>
                </a:solidFill>
                <a:ea typeface="Segoe UI" pitchFamily="34" charset="0"/>
                <a:cs typeface="Segoe UI" pitchFamily="34" charset="0"/>
              </a:rPr>
              <a:t>2X</a:t>
            </a:r>
          </a:p>
        </p:txBody>
      </p:sp>
      <p:sp>
        <p:nvSpPr>
          <p:cNvPr id="23" name="3 arrow"/>
          <p:cNvSpPr/>
          <p:nvPr/>
        </p:nvSpPr>
        <p:spPr bwMode="auto">
          <a:xfrm>
            <a:off x="1920961" y="4700865"/>
            <a:ext cx="10043594" cy="1072426"/>
          </a:xfrm>
          <a:prstGeom prst="homePlate">
            <a:avLst/>
          </a:prstGeom>
          <a:solidFill>
            <a:schemeClr val="accent3">
              <a:lumMod val="75000"/>
            </a:schemeClr>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hu-HU" sz="3200" kern="0" dirty="0" smtClean="0">
                <a:gradFill>
                  <a:gsLst>
                    <a:gs pos="9583">
                      <a:srgbClr val="FFFFFF"/>
                    </a:gs>
                    <a:gs pos="24000">
                      <a:srgbClr val="FFFFFF"/>
                    </a:gs>
                  </a:gsLst>
                  <a:lin ang="5400000" scaled="0"/>
                </a:gradFill>
                <a:latin typeface="Segoe UI Light"/>
              </a:rPr>
              <a:t>Gyorsabb mint a jelenlegi közösségi média terjedés</a:t>
            </a:r>
            <a:endParaRPr lang="en-US" sz="3200" kern="0" dirty="0">
              <a:gradFill>
                <a:gsLst>
                  <a:gs pos="9583">
                    <a:srgbClr val="FFFFFF"/>
                  </a:gs>
                  <a:gs pos="24000">
                    <a:srgbClr val="FFFFFF"/>
                  </a:gs>
                </a:gsLst>
                <a:lin ang="5400000" scaled="0"/>
              </a:gradFill>
              <a:latin typeface="Segoe UI Light"/>
            </a:endParaRPr>
          </a:p>
        </p:txBody>
      </p:sp>
      <p:sp>
        <p:nvSpPr>
          <p:cNvPr id="24" name="Oval 23"/>
          <p:cNvSpPr/>
          <p:nvPr/>
        </p:nvSpPr>
        <p:spPr bwMode="auto">
          <a:xfrm>
            <a:off x="611748" y="4451428"/>
            <a:ext cx="1554956" cy="1554956"/>
          </a:xfrm>
          <a:prstGeom prst="ellipse">
            <a:avLst/>
          </a:prstGeom>
          <a:solidFill>
            <a:schemeClr val="bg1"/>
          </a:solidFill>
          <a:ln w="76200">
            <a:solidFill>
              <a:schemeClr val="accent3">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800" dirty="0">
                <a:solidFill>
                  <a:schemeClr val="accent2"/>
                </a:solidFill>
                <a:ea typeface="Segoe UI" pitchFamily="34" charset="0"/>
                <a:cs typeface="Segoe UI" pitchFamily="34" charset="0"/>
              </a:rPr>
              <a:t>3X</a:t>
            </a:r>
          </a:p>
        </p:txBody>
      </p:sp>
    </p:spTree>
    <p:extLst>
      <p:ext uri="{BB962C8B-B14F-4D97-AF65-F5344CB8AC3E}">
        <p14:creationId xmlns:p14="http://schemas.microsoft.com/office/powerpoint/2010/main" val="131380587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bwMode="auto">
          <a:xfrm>
            <a:off x="-112429" y="2250922"/>
            <a:ext cx="5245775" cy="2492680"/>
          </a:xfrm>
          <a:prstGeom prst="homePlate">
            <a:avLst/>
          </a:prstGeom>
          <a:solidFill>
            <a:schemeClr val="accent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hu-HU" sz="3600" dirty="0" smtClean="0">
                <a:gradFill>
                  <a:gsLst>
                    <a:gs pos="0">
                      <a:srgbClr val="FFFFFF"/>
                    </a:gs>
                    <a:gs pos="100000">
                      <a:srgbClr val="FFFFFF"/>
                    </a:gs>
                  </a:gsLst>
                  <a:lin ang="5400000" scaled="0"/>
                </a:gradFill>
                <a:latin typeface="Segoe UI Light"/>
                <a:ea typeface="Segoe UI" pitchFamily="34" charset="0"/>
                <a:cs typeface="Segoe UI" pitchFamily="34" charset="0"/>
              </a:rPr>
              <a:t>Az eszköz változatosság az új norma</a:t>
            </a:r>
            <a:endParaRPr lang="en-US" sz="3600" dirty="0" smtClean="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3" name="Picture 2" descr="Orbi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921" y="897733"/>
            <a:ext cx="6800705" cy="5255090"/>
          </a:xfrm>
          <a:prstGeom prst="rect">
            <a:avLst/>
          </a:prstGeom>
        </p:spPr>
      </p:pic>
    </p:spTree>
    <p:extLst>
      <p:ext uri="{BB962C8B-B14F-4D97-AF65-F5344CB8AC3E}">
        <p14:creationId xmlns:p14="http://schemas.microsoft.com/office/powerpoint/2010/main" val="97601769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274639" y="295274"/>
            <a:ext cx="11889564" cy="917575"/>
          </a:xfrm>
        </p:spPr>
        <p:txBody>
          <a:bodyPr/>
          <a:lstStyle/>
          <a:p>
            <a:r>
              <a:rPr lang="en-US" sz="4800" dirty="0" smtClean="0">
                <a:solidFill>
                  <a:srgbClr val="3F3F3F"/>
                </a:solidFill>
              </a:rPr>
              <a:t>A </a:t>
            </a:r>
            <a:r>
              <a:rPr lang="en-US" sz="4800" dirty="0" err="1" smtClean="0">
                <a:solidFill>
                  <a:srgbClr val="3F3F3F"/>
                </a:solidFill>
              </a:rPr>
              <a:t>mobil</a:t>
            </a:r>
            <a:r>
              <a:rPr lang="en-US" sz="4800" dirty="0" smtClean="0">
                <a:solidFill>
                  <a:srgbClr val="3F3F3F"/>
                </a:solidFill>
              </a:rPr>
              <a:t> </a:t>
            </a:r>
            <a:r>
              <a:rPr lang="en-US" sz="4800" dirty="0" err="1" smtClean="0">
                <a:solidFill>
                  <a:srgbClr val="3F3F3F"/>
                </a:solidFill>
              </a:rPr>
              <a:t>stratégia</a:t>
            </a:r>
            <a:r>
              <a:rPr lang="en-US" sz="4800" dirty="0" smtClean="0">
                <a:solidFill>
                  <a:srgbClr val="3F3F3F"/>
                </a:solidFill>
              </a:rPr>
              <a:t> </a:t>
            </a:r>
            <a:r>
              <a:rPr lang="en-US" sz="4800" dirty="0" err="1" smtClean="0">
                <a:solidFill>
                  <a:srgbClr val="3F3F3F"/>
                </a:solidFill>
              </a:rPr>
              <a:t>dilemmája</a:t>
            </a:r>
            <a:r>
              <a:rPr lang="en-US" sz="4800" dirty="0" smtClean="0">
                <a:solidFill>
                  <a:srgbClr val="3F3F3F"/>
                </a:solidFill>
              </a:rPr>
              <a:t/>
            </a:r>
            <a:br>
              <a:rPr lang="en-US" sz="4800" dirty="0" smtClean="0">
                <a:solidFill>
                  <a:srgbClr val="3F3F3F"/>
                </a:solidFill>
              </a:rPr>
            </a:br>
            <a:endParaRPr lang="en-US" sz="3600" dirty="0">
              <a:solidFill>
                <a:srgbClr val="3F3F3F"/>
              </a:solidFill>
            </a:endParaRPr>
          </a:p>
        </p:txBody>
      </p:sp>
      <p:sp>
        <p:nvSpPr>
          <p:cNvPr id="6" name="Pentagon 5"/>
          <p:cNvSpPr/>
          <p:nvPr/>
        </p:nvSpPr>
        <p:spPr bwMode="auto">
          <a:xfrm>
            <a:off x="994299" y="2450426"/>
            <a:ext cx="1998835" cy="583153"/>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lnSpc>
                <a:spcPct val="90000"/>
              </a:lnSpc>
              <a:spcBef>
                <a:spcPct val="0"/>
              </a:spcBef>
              <a:spcAft>
                <a:spcPct val="0"/>
              </a:spcAft>
            </a:pPr>
            <a:r>
              <a:rPr lang="en-US" sz="2000" dirty="0" err="1" smtClean="0">
                <a:solidFill>
                  <a:schemeClr val="tx2"/>
                </a:solidFill>
                <a:ea typeface="Segoe UI" pitchFamily="34" charset="0"/>
                <a:cs typeface="Segoe UI" pitchFamily="34" charset="0"/>
              </a:rPr>
              <a:t>Felhasználói</a:t>
            </a:r>
            <a:r>
              <a:rPr lang="en-US" sz="2000" dirty="0">
                <a:solidFill>
                  <a:schemeClr val="tx2"/>
                </a:solidFill>
                <a:ea typeface="Segoe UI" pitchFamily="34" charset="0"/>
                <a:cs typeface="Segoe UI" pitchFamily="34" charset="0"/>
              </a:rPr>
              <a:t> </a:t>
            </a:r>
            <a:r>
              <a:rPr lang="en-US" sz="2000" dirty="0" err="1" smtClean="0">
                <a:solidFill>
                  <a:schemeClr val="tx2"/>
                </a:solidFill>
                <a:ea typeface="Segoe UI" pitchFamily="34" charset="0"/>
                <a:cs typeface="Segoe UI" pitchFamily="34" charset="0"/>
              </a:rPr>
              <a:t>élmény</a:t>
            </a:r>
            <a:endParaRPr lang="en-US" sz="2000" dirty="0" smtClean="0">
              <a:solidFill>
                <a:schemeClr val="tx2"/>
              </a:solidFill>
              <a:ea typeface="Segoe UI" pitchFamily="34" charset="0"/>
              <a:cs typeface="Segoe UI" pitchFamily="34" charset="0"/>
            </a:endParaRPr>
          </a:p>
        </p:txBody>
      </p:sp>
      <p:sp>
        <p:nvSpPr>
          <p:cNvPr id="18" name="Pentagon 17"/>
          <p:cNvSpPr/>
          <p:nvPr/>
        </p:nvSpPr>
        <p:spPr bwMode="auto">
          <a:xfrm flipH="1">
            <a:off x="4589346" y="2192782"/>
            <a:ext cx="3515711" cy="837453"/>
          </a:xfrm>
          <a:prstGeom prst="homePlate">
            <a:avLst>
              <a:gd name="adj" fmla="val 33505"/>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err="1" smtClean="0">
                <a:solidFill>
                  <a:schemeClr val="bg1"/>
                </a:solidFill>
                <a:ea typeface="Segoe UI" pitchFamily="34" charset="0"/>
                <a:cs typeface="Segoe UI" pitchFamily="34" charset="0"/>
              </a:rPr>
              <a:t>Eszköz</a:t>
            </a:r>
            <a:r>
              <a:rPr lang="en-US" sz="2000" dirty="0" smtClean="0">
                <a:solidFill>
                  <a:schemeClr val="bg1"/>
                </a:solidFill>
                <a:ea typeface="Segoe UI" pitchFamily="34" charset="0"/>
                <a:cs typeface="Segoe UI" pitchFamily="34" charset="0"/>
              </a:rPr>
              <a:t> </a:t>
            </a:r>
            <a:r>
              <a:rPr lang="en-US" sz="2000" dirty="0" err="1" smtClean="0">
                <a:solidFill>
                  <a:schemeClr val="bg1"/>
                </a:solidFill>
                <a:ea typeface="Segoe UI" pitchFamily="34" charset="0"/>
                <a:cs typeface="Segoe UI" pitchFamily="34" charset="0"/>
              </a:rPr>
              <a:t>és</a:t>
            </a:r>
            <a:r>
              <a:rPr lang="en-US" sz="2000" dirty="0" smtClean="0">
                <a:solidFill>
                  <a:schemeClr val="bg1"/>
                </a:solidFill>
                <a:ea typeface="Segoe UI" pitchFamily="34" charset="0"/>
                <a:cs typeface="Segoe UI" pitchFamily="34" charset="0"/>
              </a:rPr>
              <a:t> platform </a:t>
            </a:r>
            <a:r>
              <a:rPr lang="en-US" sz="2000" dirty="0" err="1" smtClean="0">
                <a:solidFill>
                  <a:schemeClr val="bg1"/>
                </a:solidFill>
                <a:ea typeface="Segoe UI" pitchFamily="34" charset="0"/>
                <a:cs typeface="Segoe UI" pitchFamily="34" charset="0"/>
              </a:rPr>
              <a:t>specifikus</a:t>
            </a:r>
            <a:r>
              <a:rPr lang="en-US" sz="2000" dirty="0" smtClean="0">
                <a:solidFill>
                  <a:schemeClr val="bg1"/>
                </a:solidFill>
                <a:ea typeface="Segoe UI" pitchFamily="34" charset="0"/>
                <a:cs typeface="Segoe UI" pitchFamily="34" charset="0"/>
              </a:rPr>
              <a:t> </a:t>
            </a:r>
            <a:r>
              <a:rPr lang="en-US" sz="2000" dirty="0" err="1" smtClean="0">
                <a:solidFill>
                  <a:schemeClr val="bg1"/>
                </a:solidFill>
                <a:ea typeface="Segoe UI" pitchFamily="34" charset="0"/>
                <a:cs typeface="Segoe UI" pitchFamily="34" charset="0"/>
              </a:rPr>
              <a:t>alkalmazás</a:t>
            </a:r>
            <a:endParaRPr lang="en-US" sz="2000" dirty="0" smtClean="0">
              <a:solidFill>
                <a:schemeClr val="bg1"/>
              </a:solidFill>
              <a:ea typeface="Segoe UI" pitchFamily="34" charset="0"/>
              <a:cs typeface="Segoe UI" pitchFamily="34" charset="0"/>
            </a:endParaRPr>
          </a:p>
        </p:txBody>
      </p:sp>
      <p:sp>
        <p:nvSpPr>
          <p:cNvPr id="22" name="Pentagon 21"/>
          <p:cNvSpPr/>
          <p:nvPr/>
        </p:nvSpPr>
        <p:spPr bwMode="auto">
          <a:xfrm flipH="1">
            <a:off x="7105129" y="4452848"/>
            <a:ext cx="3515711" cy="837453"/>
          </a:xfrm>
          <a:prstGeom prst="homePlate">
            <a:avLst>
              <a:gd name="adj" fmla="val 33505"/>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err="1" smtClean="0">
                <a:solidFill>
                  <a:srgbClr val="FFFFFF"/>
                </a:solidFill>
                <a:ea typeface="Segoe UI" pitchFamily="34" charset="0"/>
                <a:cs typeface="Segoe UI" pitchFamily="34" charset="0"/>
              </a:rPr>
              <a:t>Gyors</a:t>
            </a:r>
            <a:r>
              <a:rPr lang="en-US" sz="2000" dirty="0" smtClean="0">
                <a:solidFill>
                  <a:srgbClr val="FFFFFF"/>
                </a:solidFill>
                <a:ea typeface="Segoe UI" pitchFamily="34" charset="0"/>
                <a:cs typeface="Segoe UI" pitchFamily="34" charset="0"/>
              </a:rPr>
              <a:t> </a:t>
            </a:r>
            <a:r>
              <a:rPr lang="en-US" sz="2000" dirty="0" err="1" smtClean="0">
                <a:solidFill>
                  <a:srgbClr val="FFFFFF"/>
                </a:solidFill>
                <a:ea typeface="Segoe UI" pitchFamily="34" charset="0"/>
                <a:cs typeface="Segoe UI" pitchFamily="34" charset="0"/>
              </a:rPr>
              <a:t>megjelenés</a:t>
            </a:r>
            <a:r>
              <a:rPr lang="en-US" sz="2000" dirty="0" smtClean="0">
                <a:solidFill>
                  <a:srgbClr val="FFFFFF"/>
                </a:solidFill>
                <a:ea typeface="Segoe UI" pitchFamily="34" charset="0"/>
                <a:cs typeface="Segoe UI" pitchFamily="34" charset="0"/>
              </a:rPr>
              <a:t> </a:t>
            </a:r>
            <a:r>
              <a:rPr lang="en-US" sz="2000" dirty="0" err="1" smtClean="0">
                <a:solidFill>
                  <a:srgbClr val="FFFFFF"/>
                </a:solidFill>
                <a:ea typeface="Segoe UI" pitchFamily="34" charset="0"/>
                <a:cs typeface="Segoe UI" pitchFamily="34" charset="0"/>
              </a:rPr>
              <a:t>univerzális</a:t>
            </a:r>
            <a:r>
              <a:rPr lang="en-US" sz="2000" dirty="0" smtClean="0">
                <a:solidFill>
                  <a:srgbClr val="FFFFFF"/>
                </a:solidFill>
                <a:ea typeface="Segoe UI" pitchFamily="34" charset="0"/>
                <a:cs typeface="Segoe UI" pitchFamily="34" charset="0"/>
              </a:rPr>
              <a:t> </a:t>
            </a:r>
            <a:r>
              <a:rPr lang="en-US" sz="2000" dirty="0" err="1" smtClean="0">
                <a:solidFill>
                  <a:srgbClr val="FFFFFF"/>
                </a:solidFill>
                <a:ea typeface="Segoe UI" pitchFamily="34" charset="0"/>
                <a:cs typeface="Segoe UI" pitchFamily="34" charset="0"/>
              </a:rPr>
              <a:t>alkalmazással</a:t>
            </a:r>
            <a:endParaRPr lang="en-US" sz="2000" dirty="0" smtClean="0">
              <a:solidFill>
                <a:srgbClr val="FFFFFF"/>
              </a:solidFill>
              <a:ea typeface="Segoe UI" pitchFamily="34" charset="0"/>
              <a:cs typeface="Segoe UI" pitchFamily="34" charset="0"/>
            </a:endParaRPr>
          </a:p>
        </p:txBody>
      </p:sp>
      <p:sp>
        <p:nvSpPr>
          <p:cNvPr id="14" name="Pentagon 13"/>
          <p:cNvSpPr/>
          <p:nvPr/>
        </p:nvSpPr>
        <p:spPr bwMode="auto">
          <a:xfrm>
            <a:off x="2778651" y="5557905"/>
            <a:ext cx="4066055" cy="583153"/>
          </a:xfrm>
          <a:prstGeom prst="homePlat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000" dirty="0" smtClean="0">
                <a:solidFill>
                  <a:srgbClr val="3F3F3F"/>
                </a:solidFill>
                <a:ea typeface="Segoe UI" pitchFamily="34" charset="0"/>
                <a:cs typeface="Segoe UI" pitchFamily="34" charset="0"/>
              </a:rPr>
              <a:t>Jobb TCO </a:t>
            </a:r>
            <a:r>
              <a:rPr lang="en-US" sz="2000" dirty="0" err="1" smtClean="0">
                <a:solidFill>
                  <a:srgbClr val="3F3F3F"/>
                </a:solidFill>
                <a:ea typeface="Segoe UI" pitchFamily="34" charset="0"/>
                <a:cs typeface="Segoe UI" pitchFamily="34" charset="0"/>
              </a:rPr>
              <a:t>és</a:t>
            </a:r>
            <a:r>
              <a:rPr lang="en-US" sz="2000" dirty="0" smtClean="0">
                <a:solidFill>
                  <a:srgbClr val="3F3F3F"/>
                </a:solidFill>
                <a:ea typeface="Segoe UI" pitchFamily="34" charset="0"/>
                <a:cs typeface="Segoe UI" pitchFamily="34" charset="0"/>
              </a:rPr>
              <a:t> </a:t>
            </a:r>
            <a:r>
              <a:rPr lang="en-US" sz="2000" dirty="0" err="1" smtClean="0">
                <a:solidFill>
                  <a:srgbClr val="3F3F3F"/>
                </a:solidFill>
                <a:ea typeface="Segoe UI" pitchFamily="34" charset="0"/>
                <a:cs typeface="Segoe UI" pitchFamily="34" charset="0"/>
              </a:rPr>
              <a:t>fejlesztői</a:t>
            </a:r>
            <a:r>
              <a:rPr lang="en-US" sz="2000" dirty="0" smtClean="0">
                <a:solidFill>
                  <a:srgbClr val="3F3F3F"/>
                </a:solidFill>
                <a:ea typeface="Segoe UI" pitchFamily="34" charset="0"/>
                <a:cs typeface="Segoe UI" pitchFamily="34" charset="0"/>
              </a:rPr>
              <a:t> </a:t>
            </a:r>
            <a:r>
              <a:rPr lang="en-US" sz="2000" dirty="0" err="1" smtClean="0">
                <a:solidFill>
                  <a:srgbClr val="3F3F3F"/>
                </a:solidFill>
                <a:ea typeface="Segoe UI" pitchFamily="34" charset="0"/>
                <a:cs typeface="Segoe UI" pitchFamily="34" charset="0"/>
              </a:rPr>
              <a:t>produktivitás</a:t>
            </a:r>
            <a:endParaRPr lang="en-US" sz="2000" dirty="0">
              <a:solidFill>
                <a:srgbClr val="3F3F3F"/>
              </a:solidFill>
              <a:ea typeface="Segoe UI" pitchFamily="34" charset="0"/>
              <a:cs typeface="Segoe UI" pitchFamily="34" charset="0"/>
            </a:endParaRPr>
          </a:p>
        </p:txBody>
      </p:sp>
      <p:sp>
        <p:nvSpPr>
          <p:cNvPr id="15" name="Rectangle 14"/>
          <p:cNvSpPr/>
          <p:nvPr/>
        </p:nvSpPr>
        <p:spPr>
          <a:xfrm>
            <a:off x="6671394" y="5075793"/>
            <a:ext cx="348172" cy="369332"/>
          </a:xfrm>
          <a:prstGeom prst="rect">
            <a:avLst/>
          </a:prstGeom>
        </p:spPr>
        <p:txBody>
          <a:bodyPr wrap="none">
            <a:spAutoFit/>
          </a:bodyPr>
          <a:lstStyle/>
          <a:p>
            <a:r>
              <a:rPr lang="en-US" b="1" dirty="0">
                <a:solidFill>
                  <a:schemeClr val="accent1"/>
                </a:solidFill>
              </a:rPr>
              <a:t>+</a:t>
            </a:r>
          </a:p>
        </p:txBody>
      </p:sp>
      <p:sp>
        <p:nvSpPr>
          <p:cNvPr id="17" name="Rectangle 16"/>
          <p:cNvSpPr/>
          <p:nvPr/>
        </p:nvSpPr>
        <p:spPr>
          <a:xfrm>
            <a:off x="3030809" y="2603661"/>
            <a:ext cx="348172" cy="369332"/>
          </a:xfrm>
          <a:prstGeom prst="rect">
            <a:avLst/>
          </a:prstGeom>
        </p:spPr>
        <p:txBody>
          <a:bodyPr wrap="none">
            <a:spAutoFit/>
          </a:bodyPr>
          <a:lstStyle/>
          <a:p>
            <a:r>
              <a:rPr lang="en-US" b="1" dirty="0">
                <a:solidFill>
                  <a:schemeClr val="accent1"/>
                </a:solidFill>
              </a:rPr>
              <a:t>+</a:t>
            </a:r>
          </a:p>
        </p:txBody>
      </p:sp>
      <p:sp>
        <p:nvSpPr>
          <p:cNvPr id="19" name="Rectangle 18"/>
          <p:cNvSpPr/>
          <p:nvPr/>
        </p:nvSpPr>
        <p:spPr>
          <a:xfrm>
            <a:off x="3042952" y="5051451"/>
            <a:ext cx="277640" cy="369332"/>
          </a:xfrm>
          <a:prstGeom prst="rect">
            <a:avLst/>
          </a:prstGeom>
        </p:spPr>
        <p:txBody>
          <a:bodyPr wrap="none">
            <a:spAutoFit/>
          </a:bodyPr>
          <a:lstStyle/>
          <a:p>
            <a:r>
              <a:rPr lang="en-US" b="1" dirty="0" smtClean="0">
                <a:solidFill>
                  <a:schemeClr val="accent1"/>
                </a:solidFill>
              </a:rPr>
              <a:t>-</a:t>
            </a:r>
            <a:endParaRPr lang="en-US" b="1" dirty="0">
              <a:solidFill>
                <a:schemeClr val="accent1"/>
              </a:solidFill>
            </a:endParaRPr>
          </a:p>
        </p:txBody>
      </p:sp>
      <p:grpSp>
        <p:nvGrpSpPr>
          <p:cNvPr id="4" name="Group 3"/>
          <p:cNvGrpSpPr/>
          <p:nvPr/>
        </p:nvGrpSpPr>
        <p:grpSpPr>
          <a:xfrm>
            <a:off x="2980276" y="2464973"/>
            <a:ext cx="4245286" cy="3021983"/>
            <a:chOff x="4541819" y="2687676"/>
            <a:chExt cx="3178541" cy="2391590"/>
          </a:xfrm>
        </p:grpSpPr>
        <p:cxnSp>
          <p:nvCxnSpPr>
            <p:cNvPr id="16" name="Straight Connector 15"/>
            <p:cNvCxnSpPr/>
            <p:nvPr/>
          </p:nvCxnSpPr>
          <p:spPr>
            <a:xfrm flipH="1" flipV="1">
              <a:off x="7593216" y="2805116"/>
              <a:ext cx="9884" cy="2239943"/>
            </a:xfrm>
            <a:prstGeom prst="line">
              <a:avLst/>
            </a:prstGeom>
            <a:ln w="19050" cmpd="sng">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41820" y="2805115"/>
              <a:ext cx="3051397" cy="0"/>
            </a:xfrm>
            <a:prstGeom prst="line">
              <a:avLst/>
            </a:prstGeom>
            <a:ln w="19050" cmpd="sng">
              <a:solidFill>
                <a:schemeClr val="accent2"/>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flipV="1">
              <a:off x="4541819" y="2687676"/>
              <a:ext cx="16934" cy="2391590"/>
            </a:xfrm>
            <a:prstGeom prst="straightConnector1">
              <a:avLst/>
            </a:prstGeom>
            <a:ln w="76200" cmpd="sng">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4549209" y="5048005"/>
              <a:ext cx="3171151" cy="0"/>
            </a:xfrm>
            <a:prstGeom prst="straightConnector1">
              <a:avLst/>
            </a:prstGeom>
            <a:ln w="76200" cmpd="sng">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2207453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536_Build_2014_Breakout_Template_White_16x9">
  <a:themeElements>
    <a:clrScheme name="Custom 4">
      <a:dk1>
        <a:srgbClr val="000000"/>
      </a:dk1>
      <a:lt1>
        <a:srgbClr val="FFFFFF"/>
      </a:lt1>
      <a:dk2>
        <a:srgbClr val="3F3F3F"/>
      </a:dk2>
      <a:lt2>
        <a:srgbClr val="F2F2F2"/>
      </a:lt2>
      <a:accent1>
        <a:srgbClr val="EC4F24"/>
      </a:accent1>
      <a:accent2>
        <a:srgbClr val="67297A"/>
      </a:accent2>
      <a:accent3>
        <a:srgbClr val="55C5E9"/>
      </a:accent3>
      <a:accent4>
        <a:srgbClr val="FDB813"/>
      </a:accent4>
      <a:accent5>
        <a:srgbClr val="F68C1E"/>
      </a:accent5>
      <a:accent6>
        <a:srgbClr val="442258"/>
      </a:accent6>
      <a:hlink>
        <a:srgbClr val="EC4F24"/>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1_RiseUpdated">
  <a:themeElements>
    <a:clrScheme name="Custom 17">
      <a:dk1>
        <a:srgbClr val="333333"/>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39A6"/>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3-30410_WPC_Breakout_Template_16x9">
  <a:themeElements>
    <a:clrScheme name="Custom 5">
      <a:dk1>
        <a:srgbClr val="000000"/>
      </a:dk1>
      <a:lt1>
        <a:srgbClr val="FFFFFF"/>
      </a:lt1>
      <a:dk2>
        <a:srgbClr val="3F3F3F"/>
      </a:dk2>
      <a:lt2>
        <a:srgbClr val="F2F2F2"/>
      </a:lt2>
      <a:accent1>
        <a:srgbClr val="E63A1D"/>
      </a:accent1>
      <a:accent2>
        <a:srgbClr val="67297A"/>
      </a:accent2>
      <a:accent3>
        <a:srgbClr val="55C5E9"/>
      </a:accent3>
      <a:accent4>
        <a:srgbClr val="FDB813"/>
      </a:accent4>
      <a:accent5>
        <a:srgbClr val="F68C1E"/>
      </a:accent5>
      <a:accent6>
        <a:srgbClr val="442258"/>
      </a:accent6>
      <a:hlink>
        <a:srgbClr val="0072C6"/>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4.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VID_BLUE_16x9_2014_09">
  <a:themeElements>
    <a:clrScheme name="NEW_Blue Brand template">
      <a:dk1>
        <a:srgbClr val="505050"/>
      </a:dk1>
      <a:lt1>
        <a:srgbClr val="FFFFFF"/>
      </a:lt1>
      <a:dk2>
        <a:srgbClr val="0078D7"/>
      </a:dk2>
      <a:lt2>
        <a:srgbClr val="FFFFEB"/>
      </a:lt2>
      <a:accent1>
        <a:srgbClr val="002050"/>
      </a:accent1>
      <a:accent2>
        <a:srgbClr val="B4009E"/>
      </a:accent2>
      <a:accent3>
        <a:srgbClr val="008272"/>
      </a:accent3>
      <a:accent4>
        <a:srgbClr val="5C2D91"/>
      </a:accent4>
      <a:accent5>
        <a:srgbClr val="D83B01"/>
      </a:accent5>
      <a:accent6>
        <a:srgbClr val="5C005C"/>
      </a:accent6>
      <a:hlink>
        <a:srgbClr val="FFFFEB"/>
      </a:hlink>
      <a:folHlink>
        <a:srgbClr val="FFFFE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mplate_ Guidelines_October-2014_v7.potx" id="{9A7673B7-6617-4D08-BAA2-E3A69E0FF8E0}" vid="{6FC40A6B-1B06-4AAD-B7EF-71A0754BDF33}"/>
    </a:ext>
  </a:extLst>
</a:theme>
</file>

<file path=ppt/theme/theme6.xml><?xml version="1.0" encoding="utf-8"?>
<a:theme xmlns:a="http://schemas.openxmlformats.org/drawingml/2006/main" name="1_MSVID Microsoft Brand template_16-9_White_Purple accent">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10.xml><?xml version="1.0" encoding="utf-8"?>
<Control xmlns="http://schemas.microsoft.com/VisualStudio/2011/storyboarding/control">
  <Id Name="System.Storyboarding.Icons.User" Revision="1" Stencil="System.Storyboarding.Icons" StencilVersion="0.1"/>
</Control>
</file>

<file path=customXml/item11.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3d593f509fd4a7fef95804fabdcfb8e1">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6e194222faa3cdcd4c863f0c217fd94"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6.xml><?xml version="1.0" encoding="utf-8"?>
<Control xmlns="http://schemas.microsoft.com/VisualStudio/2011/storyboarding/control">
  <Id Name="System.Storyboarding.Icons.User" Revision="1" Stencil="System.Storyboarding.Icons" StencilVersion="0.1"/>
</Control>
</file>

<file path=customXml/item7.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L100. Customer-ready mobile app development deck to start the conversation with customers.</DocumentDescription>
    <od9986d31974458fb3007746ec0bce5f xmlns="230e9df3-be65-4c73-a93b-d1236ebd677e">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cb91f272-ce4d-4a7e-9bbf-78b58e3d188d</TermId>
        </TermInfo>
      </Term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David Carmona Salas (DPE)</DisplayName>
        <AccountId>7230</AccountId>
        <AccountType/>
      </UserInfo>
    </Owner>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Info xmlns="http://schemas.microsoft.com/office/infopath/2007/PartnerControls">
          <TermName xmlns="http://schemas.microsoft.com/office/infopath/2007/PartnerControls">SMSG Readiness</TermName>
          <TermId xmlns="http://schemas.microsoft.com/office/infopath/2007/PartnerControls">c6595b84-b463-470a-bb46-2a47364645be</TermId>
        </TermInfo>
      </Terms>
    </l3c3ea61849e4288a8acc49bb5388e8c>
    <Expire_x0020_Review xmlns="230e9df3-be65-4c73-a93b-d1236ebd677e">2016-02-28T00:00:00+00:00</Expire_x0020_Review>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No</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Cloud solution</TermName>
          <TermId xmlns="http://schemas.microsoft.com/office/infopath/2007/PartnerControls">0929d41d-96df-43c2-b356-ca5860199ab0</TermId>
        </TermInfo>
      </Terms>
    </bf80e81150e248c48aa8cffdf0021a1f>
    <ec5b2ad5c27b45fb8a00a1f27c7ce1ae xmlns="230e9df3-be65-4c73-a93b-d1236ebd677e">
      <Terms xmlns="http://schemas.microsoft.com/office/infopath/2007/PartnerControls"/>
    </ec5b2ad5c27b45fb8a00a1f27c7ce1a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Solution Specialist Developer Tools</TermName>
          <TermId xmlns="http://schemas.microsoft.com/office/infopath/2007/PartnerControls">fbd9fdee-d939-487f-aa00-bba1c72337ec</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Mobile Applications solution</TermName>
          <TermId xmlns="http://schemas.microsoft.com/office/infopath/2007/PartnerControls">eeab9ddb-52b8-4de6-80fb-796c7f337d7a</TermId>
        </TermInfo>
        <TermInfo xmlns="http://schemas.microsoft.com/office/infopath/2007/PartnerControls">
          <TermName xmlns="http://schemas.microsoft.com/office/infopath/2007/PartnerControls">Azure Selling Process Sales Scenarios</TermName>
          <TermId xmlns="http://schemas.microsoft.com/office/infopath/2007/PartnerControls">b8fb135b-57a6-4e64-a066-3929368c1c5a</TermId>
        </TermInfo>
      </Terms>
    </i0d941ee1e744ffea7aeee9924c91cbb>
    <PublishingExpirationDate xmlns="http://schemas.microsoft.com/sharepoint/v3" xsi:nil="true"/>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DocumentSetKcId xmlns="ad820760-4664-4be3-bee2-f8b9a6708b4c">39611</DocumentSetKcId>
    <CoOwner xmlns="ad820760-4664-4be3-bee2-f8b9a6708b4c">
      <UserInfo>
        <DisplayName>REDMOND\v-sawild</DisplayName>
        <AccountId>2748</AccountId>
        <AccountType/>
      </UserInfo>
      <UserInfo>
        <DisplayName>REDMOND\meeryan</DisplayName>
        <AccountId>6624</AccountId>
        <AccountType/>
      </UserInfo>
      <UserInfo>
        <DisplayName>REDMOND\charllee</DisplayName>
        <AccountId>120628</AccountId>
        <AccountType/>
      </UserInfo>
      <UserInfo>
        <DisplayName>REDMOND\v-nahube</DisplayName>
        <AccountId>2747</AccountId>
        <AccountType/>
      </UserInfo>
      <UserInfo>
        <DisplayName>REDMOND\v-jgayle</DisplayName>
        <AccountId>3278</AccountId>
        <AccountType/>
      </UserInfo>
      <UserInfo>
        <DisplayName>REDMOND\v-licour</DisplayName>
        <AccountId>147100</AccountId>
        <AccountType/>
      </UserInfo>
    </CoOwner>
    <TaxCatchAll xmlns="230e9df3-be65-4c73-a93b-d1236ebd677e">
      <Value>234</Value>
      <Value>42</Value>
      <Value>181</Value>
      <Value>263</Value>
      <Value>217</Value>
      <Value>1305</Value>
      <Value>222</Value>
      <Value>218</Value>
      <Value>2849</Value>
      <Value>216</Value>
      <Value>2321</Value>
      <Value>2800</Value>
      <Value>2654</Value>
      <Value>2795</Value>
      <Value>2781</Value>
      <Value>915</Value>
      <Value>3</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sales scenarios</TermName>
          <TermId xmlns="http://schemas.microsoft.com/office/infopath/2007/PartnerControls">9c758ef8-070e-425a-bc32-6a0e5ba9321b</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_dlc_DocId xmlns="230e9df3-be65-4c73-a93b-d1236ebd677e">KC02-23-39615</_dlc_DocId>
    <AverageRating xmlns="http://schemas.microsoft.com/sharepoint/v3" xsi:nil="true"/>
    <_dlc_DocIdUrl xmlns="230e9df3-be65-4c73-a93b-d1236ebd677e">
      <Url>http://infopedia/kc02/docstore/_layouts/DocIdRedir.aspx?ID=KC02-23-39615</Url>
      <Description>KC02-23-39615</Description>
    </_dlc_DocIdUrl>
    <MediaTitle xmlns="ad820760-4664-4be3-bee2-f8b9a6708b4c" xsi:nil="true"/>
    <m6d26e40ac264097a006193f92232ece xmlns="230e9df3-be65-4c73-a93b-d1236ebd677e">
      <Terms xmlns="http://schemas.microsoft.com/office/infopath/2007/PartnerControls"/>
    </m6d26e40ac264097a006193f92232ece>
  </documentManagement>
</p:properties>
</file>

<file path=customXml/item8.xml><?xml version="1.0" encoding="utf-8"?>
<?mso-contentType ?>
<SharedContentType xmlns="Microsoft.SharePoint.Taxonomy.ContentTypeSync" SourceId="e385fb40-52d4-4fae-9c5b-3e8ff8a5878e" ContentTypeId="0x0101000E4CB7077FEE4FF7AE86D4A500EEC78003" PreviousValue="false"/>
</file>

<file path=customXml/item9.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1D515D0-3D22-4D6B-BC57-619CE1E4EE77}">
  <ds:schemaRefs>
    <ds:schemaRef ds:uri="http://schemas.microsoft.com/sharepoint/events"/>
  </ds:schemaRefs>
</ds:datastoreItem>
</file>

<file path=customXml/itemProps10.xml><?xml version="1.0" encoding="utf-8"?>
<ds:datastoreItem xmlns:ds="http://schemas.openxmlformats.org/officeDocument/2006/customXml" ds:itemID="{FD44659F-AD51-4DE8-A67B-30AA94C5C61D}">
  <ds:schemaRefs>
    <ds:schemaRef ds:uri="http://schemas.microsoft.com/VisualStudio/2011/storyboarding/control"/>
  </ds:schemaRefs>
</ds:datastoreItem>
</file>

<file path=customXml/itemProps11.xml><?xml version="1.0" encoding="utf-8"?>
<ds:datastoreItem xmlns:ds="http://schemas.openxmlformats.org/officeDocument/2006/customXml" ds:itemID="{CE7C7AA3-4901-4F4F-98B4-5434308B0D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C714738-667A-43B8-A790-68F8C13EE375}">
  <ds:schemaRefs>
    <ds:schemaRef ds:uri="http://schemas.microsoft.com/VisualStudio/2011/storyboarding/control"/>
  </ds:schemaRefs>
</ds:datastoreItem>
</file>

<file path=customXml/itemProps4.xml><?xml version="1.0" encoding="utf-8"?>
<ds:datastoreItem xmlns:ds="http://schemas.openxmlformats.org/officeDocument/2006/customXml" ds:itemID="{8A609202-CBF0-47DA-8D84-7B0263BCB3CD}">
  <ds:schemaRefs>
    <ds:schemaRef ds:uri="http://schemas.microsoft.com/sharepoint/v3/contenttype/forms"/>
  </ds:schemaRefs>
</ds:datastoreItem>
</file>

<file path=customXml/itemProps5.xml><?xml version="1.0" encoding="utf-8"?>
<ds:datastoreItem xmlns:ds="http://schemas.openxmlformats.org/officeDocument/2006/customXml" ds:itemID="{6F97EFE3-2CF8-4C0A-A001-A4B3E252ED3C}">
  <ds:schemaRefs>
    <ds:schemaRef ds:uri="http://schemas.microsoft.com/VisualStudio/2011/storyboarding/control"/>
  </ds:schemaRefs>
</ds:datastoreItem>
</file>

<file path=customXml/itemProps6.xml><?xml version="1.0" encoding="utf-8"?>
<ds:datastoreItem xmlns:ds="http://schemas.openxmlformats.org/officeDocument/2006/customXml" ds:itemID="{F34CCDEB-CD9B-468F-B7E8-16C7D704624B}">
  <ds:schemaRefs>
    <ds:schemaRef ds:uri="http://schemas.microsoft.com/VisualStudio/2011/storyboarding/control"/>
  </ds:schemaRefs>
</ds:datastoreItem>
</file>

<file path=customXml/itemProps7.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terms/"/>
    <ds:schemaRef ds:uri="ad820760-4664-4be3-bee2-f8b9a6708b4c"/>
    <ds:schemaRef ds:uri="230e9df3-be65-4c73-a93b-d1236ebd677e"/>
    <ds:schemaRef ds:uri="http://purl.org/dc/elements/1.1/"/>
    <ds:schemaRef ds:uri="http://schemas.openxmlformats.org/package/2006/metadata/core-properties"/>
    <ds:schemaRef ds:uri="http://schemas.microsoft.com/office/infopath/2007/PartnerControls"/>
    <ds:schemaRef ds:uri="http://schemas.microsoft.com/sharepoint/v4"/>
    <ds:schemaRef ds:uri="http://schemas.microsoft.com/sharepoint/v3"/>
    <ds:schemaRef ds:uri="http://www.w3.org/XML/1998/namespace"/>
    <ds:schemaRef ds:uri="http://purl.org/dc/dcmitype/"/>
  </ds:schemaRefs>
</ds:datastoreItem>
</file>

<file path=customXml/itemProps8.xml><?xml version="1.0" encoding="utf-8"?>
<ds:datastoreItem xmlns:ds="http://schemas.openxmlformats.org/officeDocument/2006/customXml" ds:itemID="{AA286D29-5F8F-431A-A7DE-059CDAD93E4F}">
  <ds:schemaRefs>
    <ds:schemaRef ds:uri="Microsoft.SharePoint.Taxonomy.ContentTypeSync"/>
  </ds:schemaRefs>
</ds:datastoreItem>
</file>

<file path=customXml/itemProps9.xml><?xml version="1.0" encoding="utf-8"?>
<ds:datastoreItem xmlns:ds="http://schemas.openxmlformats.org/officeDocument/2006/customXml" ds:itemID="{F9767A0B-5EE8-415F-990A-B050EACD1178}">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32414</TotalTime>
  <Words>3705</Words>
  <Application>Microsoft Office PowerPoint</Application>
  <PresentationFormat>Egyéni</PresentationFormat>
  <Paragraphs>447</Paragraphs>
  <Slides>35</Slides>
  <Notes>32</Notes>
  <HiddenSlides>0</HiddenSlides>
  <MMClips>0</MMClips>
  <ScaleCrop>false</ScaleCrop>
  <HeadingPairs>
    <vt:vector size="6" baseType="variant">
      <vt:variant>
        <vt:lpstr>Használt betűtípusok</vt:lpstr>
      </vt:variant>
      <vt:variant>
        <vt:i4>13</vt:i4>
      </vt:variant>
      <vt:variant>
        <vt:lpstr>Téma</vt:lpstr>
      </vt:variant>
      <vt:variant>
        <vt:i4>6</vt:i4>
      </vt:variant>
      <vt:variant>
        <vt:lpstr>Diacímek</vt:lpstr>
      </vt:variant>
      <vt:variant>
        <vt:i4>35</vt:i4>
      </vt:variant>
    </vt:vector>
  </HeadingPairs>
  <TitlesOfParts>
    <vt:vector size="54" baseType="lpstr">
      <vt:lpstr>メイリオ</vt:lpstr>
      <vt:lpstr>ＭＳ Ｐゴシック</vt:lpstr>
      <vt:lpstr>Arial</vt:lpstr>
      <vt:lpstr>Calibri</vt:lpstr>
      <vt:lpstr>Consolas</vt:lpstr>
      <vt:lpstr>Kozuka Gothic Pro R</vt:lpstr>
      <vt:lpstr>Segoe Light</vt:lpstr>
      <vt:lpstr>Segoe UI</vt:lpstr>
      <vt:lpstr>Segoe UI Light</vt:lpstr>
      <vt:lpstr>Segoe UI Semibold</vt:lpstr>
      <vt:lpstr>Segoe UI Semilight</vt:lpstr>
      <vt:lpstr>Source Sans Pro</vt:lpstr>
      <vt:lpstr>Wingdings</vt:lpstr>
      <vt:lpstr>5-30536_Build_2014_Breakout_Template_White_16x9</vt:lpstr>
      <vt:lpstr>1_RiseUpdated</vt:lpstr>
      <vt:lpstr>3-30410_WPC_Breakout_Template_16x9</vt:lpstr>
      <vt:lpstr>Azure Medium</vt:lpstr>
      <vt:lpstr>MSVID_BLUE_16x9_2014_09</vt:lpstr>
      <vt:lpstr>1_MSVID Microsoft Brand template_16-9_White_Purple accent</vt:lpstr>
      <vt:lpstr>A Microsoft Mobil Alkalmazásfejlesztési Platform</vt:lpstr>
      <vt:lpstr>PowerPoint bemutató</vt:lpstr>
      <vt:lpstr>Windows Azure</vt:lpstr>
      <vt:lpstr>PowerPoint bemutató</vt:lpstr>
      <vt:lpstr>PowerPoint bemutató</vt:lpstr>
      <vt:lpstr>PowerPoint bemutató</vt:lpstr>
      <vt:lpstr>PowerPoint bemutató</vt:lpstr>
      <vt:lpstr>PowerPoint bemutató</vt:lpstr>
      <vt:lpstr>A mobil stratégia dilemmája </vt:lpstr>
      <vt:lpstr>Hogyan tud a Microsoft segíteni?</vt:lpstr>
      <vt:lpstr>Eltérő megközelítési módok</vt:lpstr>
      <vt:lpstr>Eltérő megközelítési módok</vt:lpstr>
      <vt:lpstr>A Microsoft a választás szabadságát támogatja</vt:lpstr>
      <vt:lpstr>Native app development</vt:lpstr>
      <vt:lpstr>Web app for devices</vt:lpstr>
      <vt:lpstr>PowerPoint bemutató</vt:lpstr>
      <vt:lpstr>PowerPoint bemutató</vt:lpstr>
      <vt:lpstr>PowerPoint bemutató</vt:lpstr>
      <vt:lpstr>Xamarin előnyök MSDN előfizetőknek</vt:lpstr>
      <vt:lpstr>PowerPoint bemutató</vt:lpstr>
      <vt:lpstr>Kérdések?</vt:lpstr>
      <vt:lpstr>PowerPoint bemutató</vt:lpstr>
      <vt:lpstr>Támogatott technológiák</vt:lpstr>
      <vt:lpstr>Demo</vt:lpstr>
      <vt:lpstr>What is Mobile Services?</vt:lpstr>
      <vt:lpstr>PowerPoint bemutató</vt:lpstr>
      <vt:lpstr>Demo</vt:lpstr>
      <vt:lpstr>Scheduler</vt:lpstr>
      <vt:lpstr>Scheduled Jobs</vt:lpstr>
      <vt:lpstr>Script Source Control</vt:lpstr>
      <vt:lpstr>Script Source Control</vt:lpstr>
      <vt:lpstr>Diagnostics Logging Scale</vt:lpstr>
      <vt:lpstr>Diagnostics, Logging, Scale</vt:lpstr>
      <vt:lpstr>Mobile Service Scaling</vt:lpstr>
      <vt:lpstr>Demo: Scaling</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Dev: Customer Deck</dc:title>
  <dc:subject>Microsoft Visual Identity PowerPoint Guidelines for Product Brands</dc:subject>
  <dc:creator>Mary Feil-Jacobs, Saku Uchikawa</dc:creator>
  <cp:keywords/>
  <dc:description>Template: Maryfj_x000d_
Formatting: Maryfj, Sakuu_x000d_
Audience Type: Internal</dc:description>
  <cp:lastModifiedBy>Érsek Attila</cp:lastModifiedBy>
  <cp:revision>1458</cp:revision>
  <dcterms:created xsi:type="dcterms:W3CDTF">2012-05-22T07:38:31Z</dcterms:created>
  <dcterms:modified xsi:type="dcterms:W3CDTF">2015-03-19T15:53:46Z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217;#Unassigned|e51362f4-782c-41a8-bb7b-e0cfc8669933</vt:lpwstr>
  </property>
  <property fmtid="{D5CDD505-2E9C-101B-9397-08002B2CF9AE}" pid="4" name="Audience">
    <vt:lpwstr/>
  </property>
  <property fmtid="{D5CDD505-2E9C-101B-9397-08002B2CF9AE}" pid="5" name="ContentTypeId">
    <vt:lpwstr>0x0101000E4CB7077FEE4FF7AE86D4A500EEC7800300C6CD36C6B4DAA64EAACFCCF5D9298AA000B09CC05C6355444CB49B4B62F83D23B8</vt:lpwstr>
  </property>
  <property fmtid="{D5CDD505-2E9C-101B-9397-08002B2CF9AE}" pid="6" name="IsMyDocuments">
    <vt:bool>true</vt:bool>
  </property>
  <property fmtid="{D5CDD505-2E9C-101B-9397-08002B2CF9AE}" pid="7" name="DocVizMetadataToken">
    <vt:lpwstr>600x400x1</vt:lpwstr>
  </property>
  <property fmtid="{D5CDD505-2E9C-101B-9397-08002B2CF9AE}" pid="8" name="TaxKeyword">
    <vt:lpwstr/>
  </property>
  <property fmtid="{D5CDD505-2E9C-101B-9397-08002B2CF9AE}" pid="9" name="Audiences">
    <vt:lpwstr/>
  </property>
  <property fmtid="{D5CDD505-2E9C-101B-9397-08002B2CF9AE}" pid="10" name="Region">
    <vt:lpwstr/>
  </property>
  <property fmtid="{D5CDD505-2E9C-101B-9397-08002B2CF9AE}" pid="11" name="Confidentiality">
    <vt:lpwstr>216;#customer ready|8986c41d-21c5-4f8f-8a12-ea4625b46858</vt:lpwstr>
  </property>
  <property fmtid="{D5CDD505-2E9C-101B-9397-08002B2CF9AE}" pid="12" name="Groups">
    <vt:lpwstr>222;#Microsoft Azure Marketing|0958c357-5252-473f-8b4e-42f27525a99d;#234;#Developer Platform and Tools Marketing|b117718f-aa6c-411f-b6a8-3da180b0b2c7;#181;#SMSG Readiness|c6595b84-b463-470a-bb46-2a47364645be</vt:lpwstr>
  </property>
  <property fmtid="{D5CDD505-2E9C-101B-9397-08002B2CF9AE}" pid="13" name="Topics">
    <vt:lpwstr>2321;#sales scenarios|9c758ef8-070e-425a-bc32-6a0e5ba9321b;#1305;#hub subset|c6bfd112-b986-4a0a-aa8d-90e767bfdfa6</vt:lpwstr>
  </property>
  <property fmtid="{D5CDD505-2E9C-101B-9397-08002B2CF9AE}" pid="14" name="Industries">
    <vt:lpwstr/>
  </property>
  <property fmtid="{D5CDD505-2E9C-101B-9397-08002B2CF9AE}" pid="15" name="Roles">
    <vt:lpwstr>915;#Solution Specialist Developer Tools|fbd9fdee-d939-487f-aa00-bba1c72337ec</vt:lpwstr>
  </property>
  <property fmtid="{D5CDD505-2E9C-101B-9397-08002B2CF9AE}" pid="16" name="SMSGDomain">
    <vt:lpwstr>217;#Microsoft Azure Domain|d600a391-d529-4311-892b-2c05c1ab2538;#2654;#Cloud and Enterprise|adc2fe87-c79a-4ded-a449-3f86b954069d;#2795;#Developer Tools Domain|58c4098f-5b04-404d-a0e5-4dc5be632145</vt:lpwstr>
  </property>
  <property fmtid="{D5CDD505-2E9C-101B-9397-08002B2CF9AE}" pid="17" name="Competitors">
    <vt:lpwstr/>
  </property>
  <property fmtid="{D5CDD505-2E9C-101B-9397-08002B2CF9AE}" pid="18" name="BusinessArchitecture">
    <vt:lpwstr>2800;#Mobile Applications solution|eeab9ddb-52b8-4de6-80fb-796c7f337d7a;#2781;#Azure Selling Process Sales Scenarios|b8fb135b-57a6-4e64-a066-3929368c1c5a</vt:lpwstr>
  </property>
  <property fmtid="{D5CDD505-2E9C-101B-9397-08002B2CF9AE}" pid="19" name="Products">
    <vt:lpwstr>218;#Microsoft Azure|669a3112-5edf-444b-a003-630063601f07;#263;#software development tools|24853bda-fb66-4716-8bc8-88d26fdb57cb;#2849;#Cloud solution|0929d41d-96df-43c2-b356-ca5860199ab0</vt:lpwstr>
  </property>
  <property fmtid="{D5CDD505-2E9C-101B-9397-08002B2CF9AE}" pid="20" name="Segments">
    <vt:lpwstr/>
  </property>
  <property fmtid="{D5CDD505-2E9C-101B-9397-08002B2CF9AE}" pid="21" name="ActivitiesAndPrograms">
    <vt:lpwstr/>
  </property>
  <property fmtid="{D5CDD505-2E9C-101B-9397-08002B2CF9AE}" pid="22" name="Partners">
    <vt:lpwstr/>
  </property>
  <property fmtid="{D5CDD505-2E9C-101B-9397-08002B2CF9AE}" pid="23" name="_dlc_policyId">
    <vt:lpwstr/>
  </property>
  <property fmtid="{D5CDD505-2E9C-101B-9397-08002B2CF9AE}" pid="24" name="ItemRetentionFormula">
    <vt:lpwstr/>
  </property>
  <property fmtid="{D5CDD505-2E9C-101B-9397-08002B2CF9AE}" pid="25" name="_dlc_DocIdItemGuid">
    <vt:lpwstr>bafbcd53-8dff-489b-aead-a7131330ddf9</vt:lpwstr>
  </property>
  <property fmtid="{D5CDD505-2E9C-101B-9397-08002B2CF9AE}" pid="26" name="ItemType">
    <vt:lpwstr>3;#customer presentations|18e9ae94-e321-4eea-82d2-ad5b2f470f3c</vt:lpwstr>
  </property>
  <property fmtid="{D5CDD505-2E9C-101B-9397-08002B2CF9AE}" pid="27" name="EnterpriseDomainTags">
    <vt:lpwstr/>
  </property>
  <property fmtid="{D5CDD505-2E9C-101B-9397-08002B2CF9AE}" pid="28" name="Languages">
    <vt:lpwstr>42;#English|cb91f272-ce4d-4a7e-9bbf-78b58e3d188d</vt:lpwstr>
  </property>
  <property fmtid="{D5CDD505-2E9C-101B-9397-08002B2CF9AE}" pid="29" name="p1cd454bacc149bfbcfd764edd279de7">
    <vt:lpwstr/>
  </property>
  <property fmtid="{D5CDD505-2E9C-101B-9397-08002B2CF9AE}" pid="30" name="LearningDeliveryMethod">
    <vt:lpwstr/>
  </property>
  <property fmtid="{D5CDD505-2E9C-101B-9397-08002B2CF9AE}" pid="31" name="j4d667fb28274e85b2214f6e751c8d1f">
    <vt:lpwstr/>
  </property>
  <property fmtid="{D5CDD505-2E9C-101B-9397-08002B2CF9AE}" pid="32" name="m6d26e40ac264097a006193f92232ece">
    <vt:lpwstr/>
  </property>
  <property fmtid="{D5CDD505-2E9C-101B-9397-08002B2CF9AE}" pid="33" name="SMSGTags">
    <vt:lpwstr/>
  </property>
  <property fmtid="{D5CDD505-2E9C-101B-9397-08002B2CF9AE}" pid="34" name="j031aa32f4154c8c9a646efae715ebde">
    <vt:lpwstr/>
  </property>
  <property fmtid="{D5CDD505-2E9C-101B-9397-08002B2CF9AE}" pid="35" name="l311460e3fdf46688abc31ddb7bdc05a">
    <vt:lpwstr/>
  </property>
  <property fmtid="{D5CDD505-2E9C-101B-9397-08002B2CF9AE}" pid="36" name="_docset_NoMedatataSyncRequired">
    <vt:lpwstr>False</vt:lpwstr>
  </property>
  <property fmtid="{D5CDD505-2E9C-101B-9397-08002B2CF9AE}" pid="37" name="messageframeworktype">
    <vt:lpwstr/>
  </property>
  <property fmtid="{D5CDD505-2E9C-101B-9397-08002B2CF9AE}" pid="38" name="TechnicalLevel">
    <vt:lpwstr/>
  </property>
  <property fmtid="{D5CDD505-2E9C-101B-9397-08002B2CF9AE}" pid="39" name="LearningOrganization">
    <vt:lpwstr/>
  </property>
  <property fmtid="{D5CDD505-2E9C-101B-9397-08002B2CF9AE}" pid="40" name="WorkflowChangePath">
    <vt:lpwstr>641f437f-59f7-4146-96d1-b6078c8064cd,6;641f437f-59f7-4146-96d1-b6078c8064cd,6;641f437f-59f7-4146-96d1-b6078c8064cd,6;e929cdc8-ef5a-4aed-ad88-a2076c847023,26;e929cdc8-ef5a-4aed-ad88-a2076c847023,37;e929cdc8-ef5a-4aed-ad88-a2076c847023,49;</vt:lpwstr>
  </property>
  <property fmtid="{D5CDD505-2E9C-101B-9397-08002B2CF9AE}" pid="41" name="bc28b5f076654a3b96073bbbebfeb8c9">
    <vt:lpwstr/>
  </property>
  <property fmtid="{D5CDD505-2E9C-101B-9397-08002B2CF9AE}" pid="42" name="MSProducts">
    <vt:lpwstr/>
  </property>
  <property fmtid="{D5CDD505-2E9C-101B-9397-08002B2CF9AE}" pid="43" name="la4444b61d19467597d63190b69ac227">
    <vt:lpwstr/>
  </property>
  <property fmtid="{D5CDD505-2E9C-101B-9397-08002B2CF9AE}" pid="44" name="MSProductsTaxHTField0">
    <vt:lpwstr/>
  </property>
  <property fmtid="{D5CDD505-2E9C-101B-9397-08002B2CF9AE}" pid="45" name="MSLanguage">
    <vt:lpwstr/>
  </property>
  <property fmtid="{D5CDD505-2E9C-101B-9397-08002B2CF9AE}" pid="46" name="cb7870d3641f4a52807a63577a9c1b08">
    <vt:lpwstr/>
  </property>
  <property fmtid="{D5CDD505-2E9C-101B-9397-08002B2CF9AE}" pid="47" name="EmployeeRole">
    <vt:lpwstr/>
  </property>
  <property fmtid="{D5CDD505-2E9C-101B-9397-08002B2CF9AE}" pid="48" name="SalesGeography">
    <vt:lpwstr/>
  </property>
</Properties>
</file>